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handoutMasterIdLst>
    <p:handoutMasterId r:id="rId39"/>
  </p:handoutMasterIdLst>
  <p:sldIdLst>
    <p:sldId id="29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84" r:id="rId18"/>
    <p:sldId id="271" r:id="rId19"/>
    <p:sldId id="272" r:id="rId20"/>
    <p:sldId id="283" r:id="rId21"/>
    <p:sldId id="273" r:id="rId22"/>
    <p:sldId id="274" r:id="rId23"/>
    <p:sldId id="278" r:id="rId24"/>
    <p:sldId id="279" r:id="rId25"/>
    <p:sldId id="280" r:id="rId26"/>
    <p:sldId id="281" r:id="rId27"/>
    <p:sldId id="282" r:id="rId28"/>
    <p:sldId id="285" r:id="rId29"/>
    <p:sldId id="289" r:id="rId30"/>
    <p:sldId id="286" r:id="rId31"/>
    <p:sldId id="287" r:id="rId32"/>
    <p:sldId id="290" r:id="rId33"/>
    <p:sldId id="288" r:id="rId34"/>
    <p:sldId id="291" r:id="rId35"/>
    <p:sldId id="294" r:id="rId36"/>
    <p:sldId id="292" r:id="rId37"/>
  </p:sldIdLst>
  <p:sldSz cx="9144000" cy="6858000" type="screen4x3"/>
  <p:notesSz cx="6858000" cy="9144000"/>
  <p:defaultTextStyle>
    <a:defPPr>
      <a:defRPr lang="sl-SI"/>
    </a:defPPr>
    <a:lvl1pPr algn="l" rtl="0" fontAlgn="base">
      <a:spcBef>
        <a:spcPct val="20000"/>
      </a:spcBef>
      <a:spcAft>
        <a:spcPct val="0"/>
      </a:spcAft>
      <a:buFont typeface="Wingdings" pitchFamily="2" charset="2"/>
      <a:buChar char="w"/>
      <a:defRPr kern="1200">
        <a:solidFill>
          <a:schemeClr val="bg1"/>
        </a:solidFill>
        <a:latin typeface="Arial" charset="0"/>
        <a:ea typeface="+mn-ea"/>
        <a:cs typeface="Arial" charset="0"/>
      </a:defRPr>
    </a:lvl1pPr>
    <a:lvl2pPr marL="457200" algn="l" rtl="0" fontAlgn="base">
      <a:spcBef>
        <a:spcPct val="20000"/>
      </a:spcBef>
      <a:spcAft>
        <a:spcPct val="0"/>
      </a:spcAft>
      <a:buFont typeface="Wingdings" pitchFamily="2" charset="2"/>
      <a:buChar char="w"/>
      <a:defRPr kern="1200">
        <a:solidFill>
          <a:schemeClr val="bg1"/>
        </a:solidFill>
        <a:latin typeface="Arial" charset="0"/>
        <a:ea typeface="+mn-ea"/>
        <a:cs typeface="Arial" charset="0"/>
      </a:defRPr>
    </a:lvl2pPr>
    <a:lvl3pPr marL="914400" algn="l" rtl="0" fontAlgn="base">
      <a:spcBef>
        <a:spcPct val="20000"/>
      </a:spcBef>
      <a:spcAft>
        <a:spcPct val="0"/>
      </a:spcAft>
      <a:buFont typeface="Wingdings" pitchFamily="2" charset="2"/>
      <a:buChar char="w"/>
      <a:defRPr kern="1200">
        <a:solidFill>
          <a:schemeClr val="bg1"/>
        </a:solidFill>
        <a:latin typeface="Arial" charset="0"/>
        <a:ea typeface="+mn-ea"/>
        <a:cs typeface="Arial" charset="0"/>
      </a:defRPr>
    </a:lvl3pPr>
    <a:lvl4pPr marL="1371600" algn="l" rtl="0" fontAlgn="base">
      <a:spcBef>
        <a:spcPct val="20000"/>
      </a:spcBef>
      <a:spcAft>
        <a:spcPct val="0"/>
      </a:spcAft>
      <a:buFont typeface="Wingdings" pitchFamily="2" charset="2"/>
      <a:buChar char="w"/>
      <a:defRPr kern="1200">
        <a:solidFill>
          <a:schemeClr val="bg1"/>
        </a:solidFill>
        <a:latin typeface="Arial" charset="0"/>
        <a:ea typeface="+mn-ea"/>
        <a:cs typeface="Arial" charset="0"/>
      </a:defRPr>
    </a:lvl4pPr>
    <a:lvl5pPr marL="1828800" algn="l" rtl="0" fontAlgn="base">
      <a:spcBef>
        <a:spcPct val="20000"/>
      </a:spcBef>
      <a:spcAft>
        <a:spcPct val="0"/>
      </a:spcAft>
      <a:buFont typeface="Wingdings" pitchFamily="2" charset="2"/>
      <a:buChar char="w"/>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777777"/>
    <a:srgbClr val="DDDDDD"/>
    <a:srgbClr val="969696"/>
    <a:srgbClr val="11111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814B0FA-6851-4213-B9C5-1BDBFDC503D1}" type="datetimeFigureOut">
              <a:rPr lang="en-US" smtClean="0"/>
              <a:pPr/>
              <a:t>10/31/2012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@Virendra Yaduvanshi</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3F8765D-98EC-4B05-A34C-87AE2D161B6A}"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E23382-1DED-4D2C-865D-4081B26BF066}" type="datetimeFigureOut">
              <a:rPr lang="en-US" smtClean="0"/>
              <a:pPr/>
              <a:t>10/31/2012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@Virendra Yaduvanshi</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4B0E8A-93E0-4E34-BF6F-715A93CA9E35}" type="slidenum">
              <a:rPr lang="en-US" smtClean="0"/>
              <a:pPr/>
              <a:t>‹#›</a:t>
            </a:fld>
            <a:endParaRPr lang="en-US"/>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smtClean="0"/>
              <a:t>@Virendra Yaduvanshi</a:t>
            </a:r>
            <a:endParaRPr lang="en-US"/>
          </a:p>
        </p:txBody>
      </p:sp>
      <p:sp>
        <p:nvSpPr>
          <p:cNvPr id="5" name="Slide Number Placeholder 4"/>
          <p:cNvSpPr>
            <a:spLocks noGrp="1"/>
          </p:cNvSpPr>
          <p:nvPr>
            <p:ph type="sldNum" sz="quarter" idx="11"/>
          </p:nvPr>
        </p:nvSpPr>
        <p:spPr/>
        <p:txBody>
          <a:bodyPr/>
          <a:lstStyle/>
          <a:p>
            <a:fld id="{C24B0E8A-93E0-4E34-BF6F-715A93CA9E3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4B0E8A-93E0-4E34-BF6F-715A93CA9E35}"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@Virendra Yaduvanshi</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powerpointstyles.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1" name="Text Box 27"/>
          <p:cNvSpPr txBox="1">
            <a:spLocks noChangeArrowheads="1"/>
          </p:cNvSpPr>
          <p:nvPr/>
        </p:nvSpPr>
        <p:spPr bwMode="auto">
          <a:xfrm>
            <a:off x="3348038" y="6237288"/>
            <a:ext cx="2990850" cy="366712"/>
          </a:xfrm>
          <a:prstGeom prst="rect">
            <a:avLst/>
          </a:prstGeom>
          <a:noFill/>
          <a:ln w="9525">
            <a:noFill/>
            <a:miter lim="800000"/>
            <a:headEnd/>
            <a:tailEnd/>
          </a:ln>
          <a:effectLst/>
        </p:spPr>
        <p:txBody>
          <a:bodyPr wrap="none">
            <a:spAutoFit/>
          </a:bodyPr>
          <a:lstStyle/>
          <a:p>
            <a:pPr>
              <a:defRPr/>
            </a:pPr>
            <a:r>
              <a:rPr lang="fr-FR">
                <a:hlinkClick r:id="rId13"/>
              </a:rPr>
              <a:t>Free Powerpoint Templates</a:t>
            </a:r>
            <a:endParaRPr lang="fr-FR"/>
          </a:p>
        </p:txBody>
      </p:sp>
      <p:pic>
        <p:nvPicPr>
          <p:cNvPr id="1027" name="Picture 26" descr="hfg hfz e  uyt"/>
          <p:cNvPicPr>
            <a:picLocks noChangeAspect="1" noChangeArrowheads="1"/>
          </p:cNvPicPr>
          <p:nvPr/>
        </p:nvPicPr>
        <p:blipFill>
          <a:blip r:embed="rId14"/>
          <a:srcRect/>
          <a:stretch>
            <a:fillRect/>
          </a:stretch>
        </p:blipFill>
        <p:spPr bwMode="auto">
          <a:xfrm>
            <a:off x="0" y="0"/>
            <a:ext cx="9144000" cy="6858000"/>
          </a:xfrm>
          <a:prstGeom prst="rect">
            <a:avLst/>
          </a:prstGeom>
          <a:noFill/>
          <a:ln w="9525">
            <a:noFill/>
            <a:miter lim="800000"/>
            <a:headEnd/>
            <a:tailEnd/>
          </a:ln>
        </p:spPr>
      </p:pic>
      <p:sp>
        <p:nvSpPr>
          <p:cNvPr id="1032" name="Text Box 8"/>
          <p:cNvSpPr txBox="1">
            <a:spLocks noChangeArrowheads="1"/>
          </p:cNvSpPr>
          <p:nvPr/>
        </p:nvSpPr>
        <p:spPr bwMode="auto">
          <a:xfrm>
            <a:off x="6781800" y="6400800"/>
            <a:ext cx="2133600" cy="369332"/>
          </a:xfrm>
          <a:prstGeom prst="rect">
            <a:avLst/>
          </a:prstGeom>
          <a:noFill/>
          <a:ln w="9525">
            <a:noFill/>
            <a:miter lim="800000"/>
            <a:headEnd/>
            <a:tailEnd/>
          </a:ln>
          <a:effectLst/>
        </p:spPr>
        <p:txBody>
          <a:bodyPr wrap="square">
            <a:spAutoFit/>
          </a:bodyPr>
          <a:lstStyle/>
          <a:p>
            <a:pPr>
              <a:buNone/>
              <a:defRPr/>
            </a:pPr>
            <a:r>
              <a:rPr lang="fr-FR" sz="1200" b="1" baseline="0" dirty="0" smtClean="0">
                <a:solidFill>
                  <a:schemeClr val="bg1"/>
                </a:solidFill>
                <a:latin typeface="Monotype Corsiva" pitchFamily="66" charset="0"/>
              </a:rPr>
              <a:t>@</a:t>
            </a:r>
            <a:r>
              <a:rPr lang="fr-FR" sz="1200" b="1" dirty="0" err="1" smtClean="0">
                <a:solidFill>
                  <a:schemeClr val="bg1"/>
                </a:solidFill>
                <a:latin typeface="Monotype Corsiva" pitchFamily="66" charset="0"/>
              </a:rPr>
              <a:t>Virendra</a:t>
            </a:r>
            <a:r>
              <a:rPr lang="fr-FR" sz="1200" b="1" dirty="0" smtClean="0">
                <a:solidFill>
                  <a:schemeClr val="bg1"/>
                </a:solidFill>
                <a:latin typeface="Monotype Corsiva" pitchFamily="66" charset="0"/>
              </a:rPr>
              <a:t> </a:t>
            </a:r>
            <a:r>
              <a:rPr lang="fr-FR" sz="1200" b="1" dirty="0" err="1" smtClean="0">
                <a:solidFill>
                  <a:schemeClr val="bg1"/>
                </a:solidFill>
                <a:latin typeface="Monotype Corsiva" pitchFamily="66" charset="0"/>
              </a:rPr>
              <a:t>Yaduvanshi</a:t>
            </a:r>
            <a:r>
              <a:rPr lang="fr-FR" sz="1200" b="1" dirty="0" smtClean="0">
                <a:solidFill>
                  <a:schemeClr val="bg1"/>
                </a:solidFill>
                <a:latin typeface="Monotype Corsiva" pitchFamily="66" charset="0"/>
              </a:rPr>
              <a:t>            </a:t>
            </a:r>
            <a:fld id="{8FB6E44D-C07D-4406-870B-40374827C522}" type="slidenum">
              <a:rPr lang="fr-FR" b="1" smtClean="0">
                <a:solidFill>
                  <a:schemeClr val="bg1"/>
                </a:solidFill>
              </a:rPr>
              <a:pPr>
                <a:buNone/>
                <a:defRPr/>
              </a:pPr>
              <a:t>‹#›</a:t>
            </a:fld>
            <a:endParaRPr lang="fr-FR" b="1"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cs typeface="Arial" pitchFamily="34" charset="0"/>
        </a:defRPr>
      </a:lvl2pPr>
      <a:lvl3pPr algn="ctr" rtl="0" eaLnBrk="1" fontAlgn="base" hangingPunct="1">
        <a:spcBef>
          <a:spcPct val="0"/>
        </a:spcBef>
        <a:spcAft>
          <a:spcPct val="0"/>
        </a:spcAft>
        <a:defRPr sz="4400">
          <a:solidFill>
            <a:schemeClr val="tx2"/>
          </a:solidFill>
          <a:latin typeface="Arial" pitchFamily="34" charset="0"/>
          <a:cs typeface="Arial" pitchFamily="34" charset="0"/>
        </a:defRPr>
      </a:lvl3pPr>
      <a:lvl4pPr algn="ctr" rtl="0" eaLnBrk="1" fontAlgn="base" hangingPunct="1">
        <a:spcBef>
          <a:spcPct val="0"/>
        </a:spcBef>
        <a:spcAft>
          <a:spcPct val="0"/>
        </a:spcAft>
        <a:defRPr sz="4400">
          <a:solidFill>
            <a:schemeClr val="tx2"/>
          </a:solidFill>
          <a:latin typeface="Arial" pitchFamily="34" charset="0"/>
          <a:cs typeface="Arial" pitchFamily="34" charset="0"/>
        </a:defRPr>
      </a:lvl4pPr>
      <a:lvl5pPr algn="ctr" rtl="0" eaLnBrk="1" fontAlgn="base" hangingPunct="1">
        <a:spcBef>
          <a:spcPct val="0"/>
        </a:spcBef>
        <a:spcAft>
          <a:spcPct val="0"/>
        </a:spcAft>
        <a:defRPr sz="4400">
          <a:solidFill>
            <a:schemeClr val="tx2"/>
          </a:solidFill>
          <a:latin typeface="Arial" pitchFamily="34" charset="0"/>
          <a:cs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cs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cs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cs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owerpointstyles.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www.microsoft.com/communities/usergroups/default.mspx"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wikidba.wordpress.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 name="Text Box 22"/>
          <p:cNvSpPr txBox="1">
            <a:spLocks noChangeArrowheads="1"/>
          </p:cNvSpPr>
          <p:nvPr/>
        </p:nvSpPr>
        <p:spPr bwMode="auto">
          <a:xfrm>
            <a:off x="3348038" y="6237288"/>
            <a:ext cx="2990850" cy="366712"/>
          </a:xfrm>
          <a:prstGeom prst="rect">
            <a:avLst/>
          </a:prstGeom>
          <a:noFill/>
          <a:ln w="9525">
            <a:noFill/>
            <a:miter lim="800000"/>
            <a:headEnd/>
            <a:tailEnd/>
          </a:ln>
          <a:effectLst/>
        </p:spPr>
        <p:txBody>
          <a:bodyPr wrap="none">
            <a:spAutoFit/>
          </a:bodyPr>
          <a:lstStyle/>
          <a:p>
            <a:r>
              <a:rPr lang="fr-FR">
                <a:hlinkClick r:id="rId3"/>
              </a:rPr>
              <a:t>Free Powerpoint Templates</a:t>
            </a:r>
            <a:endParaRPr lang="fr-FR"/>
          </a:p>
        </p:txBody>
      </p:sp>
      <p:pic>
        <p:nvPicPr>
          <p:cNvPr id="2069" name="Picture 21" descr="fds fdsfsd f"/>
          <p:cNvPicPr>
            <a:picLocks noChangeAspect="1" noChangeArrowheads="1"/>
          </p:cNvPicPr>
          <p:nvPr/>
        </p:nvPicPr>
        <p:blipFill>
          <a:blip r:embed="rId4"/>
          <a:srcRect/>
          <a:stretch>
            <a:fillRect/>
          </a:stretch>
        </p:blipFill>
        <p:spPr bwMode="auto">
          <a:xfrm>
            <a:off x="0" y="0"/>
            <a:ext cx="9144000" cy="6858000"/>
          </a:xfrm>
          <a:prstGeom prst="rect">
            <a:avLst/>
          </a:prstGeom>
          <a:noFill/>
        </p:spPr>
      </p:pic>
      <p:sp>
        <p:nvSpPr>
          <p:cNvPr id="2054" name="Text Box 6"/>
          <p:cNvSpPr txBox="1">
            <a:spLocks noChangeArrowheads="1"/>
          </p:cNvSpPr>
          <p:nvPr/>
        </p:nvSpPr>
        <p:spPr bwMode="auto">
          <a:xfrm>
            <a:off x="-76200" y="1524000"/>
            <a:ext cx="9228808" cy="2776145"/>
          </a:xfrm>
          <a:prstGeom prst="rect">
            <a:avLst/>
          </a:prstGeom>
          <a:noFill/>
          <a:ln w="9525">
            <a:noFill/>
            <a:miter lim="800000"/>
            <a:headEnd/>
            <a:tailEnd/>
          </a:ln>
          <a:effectLst/>
        </p:spPr>
        <p:txBody>
          <a:bodyPr wrap="none">
            <a:spAutoFit/>
          </a:bodyPr>
          <a:lstStyle/>
          <a:p>
            <a:pPr algn="ctr">
              <a:buNone/>
            </a:pPr>
            <a:r>
              <a:rPr lang="fr-FR" sz="4000" b="1" dirty="0" err="1" smtClean="0">
                <a:solidFill>
                  <a:schemeClr val="bg1"/>
                </a:solidFill>
                <a:latin typeface="Verdana" pitchFamily="34" charset="0"/>
              </a:rPr>
              <a:t>Working</a:t>
            </a:r>
            <a:r>
              <a:rPr lang="fr-FR" sz="4000" b="1" dirty="0" smtClean="0">
                <a:solidFill>
                  <a:schemeClr val="bg1"/>
                </a:solidFill>
                <a:latin typeface="Verdana" pitchFamily="34" charset="0"/>
              </a:rPr>
              <a:t> </a:t>
            </a:r>
          </a:p>
          <a:p>
            <a:pPr algn="ctr">
              <a:buNone/>
            </a:pPr>
            <a:r>
              <a:rPr lang="fr-FR" sz="4000" b="1" dirty="0" err="1" smtClean="0">
                <a:solidFill>
                  <a:schemeClr val="bg1"/>
                </a:solidFill>
                <a:latin typeface="Verdana" pitchFamily="34" charset="0"/>
              </a:rPr>
              <a:t>with</a:t>
            </a:r>
            <a:r>
              <a:rPr lang="fr-FR" sz="4000" b="1" dirty="0" smtClean="0">
                <a:solidFill>
                  <a:schemeClr val="bg1"/>
                </a:solidFill>
                <a:latin typeface="Verdana" pitchFamily="34" charset="0"/>
              </a:rPr>
              <a:t> </a:t>
            </a:r>
          </a:p>
          <a:p>
            <a:pPr algn="ctr">
              <a:buNone/>
            </a:pPr>
            <a:r>
              <a:rPr lang="fr-FR" sz="7200" b="1" dirty="0" err="1" smtClean="0">
                <a:solidFill>
                  <a:schemeClr val="bg1"/>
                </a:solidFill>
                <a:latin typeface="Verdana" pitchFamily="34" charset="0"/>
              </a:rPr>
              <a:t>Stored</a:t>
            </a:r>
            <a:r>
              <a:rPr lang="fr-FR" sz="7200" b="1" dirty="0" smtClean="0">
                <a:solidFill>
                  <a:schemeClr val="bg1"/>
                </a:solidFill>
                <a:latin typeface="Verdana" pitchFamily="34" charset="0"/>
              </a:rPr>
              <a:t> </a:t>
            </a:r>
            <a:r>
              <a:rPr lang="fr-FR" sz="7200" b="1" dirty="0" err="1" smtClean="0">
                <a:solidFill>
                  <a:schemeClr val="bg1"/>
                </a:solidFill>
                <a:latin typeface="Verdana" pitchFamily="34" charset="0"/>
              </a:rPr>
              <a:t>Procedure</a:t>
            </a:r>
            <a:endParaRPr lang="fr-FR" sz="7200" b="1" dirty="0">
              <a:solidFill>
                <a:schemeClr val="bg1"/>
              </a:solidFill>
              <a:latin typeface="Verdan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81200" y="704671"/>
            <a:ext cx="7010400" cy="4702826"/>
          </a:xfrm>
          <a:prstGeom prst="rect">
            <a:avLst/>
          </a:prstGeom>
        </p:spPr>
        <p:txBody>
          <a:bodyPr wrap="square">
            <a:spAutoFit/>
          </a:bodyPr>
          <a:lstStyle/>
          <a:p>
            <a:r>
              <a:rPr lang="en-US" b="1" dirty="0"/>
              <a:t>SELECT statements - Try to use only the required number of columns in the SELECT clause instead of using *. Using * returns all columns, which unnecessarily create a fat </a:t>
            </a:r>
            <a:r>
              <a:rPr lang="en-US" b="1" dirty="0" err="1"/>
              <a:t>recordset</a:t>
            </a:r>
            <a:r>
              <a:rPr lang="en-US" b="1" dirty="0" smtClean="0"/>
              <a:t>.</a:t>
            </a:r>
          </a:p>
          <a:p>
            <a:pPr lvl="0">
              <a:buClr>
                <a:srgbClr val="FF6600"/>
              </a:buClr>
              <a:buNone/>
              <a:defRPr/>
            </a:pPr>
            <a:r>
              <a:rPr lang="en-US" kern="0" dirty="0" smtClean="0">
                <a:solidFill>
                  <a:srgbClr val="DDDDDD"/>
                </a:solidFill>
              </a:rPr>
              <a:t>Don’t use the * when selecting data</a:t>
            </a:r>
            <a:br>
              <a:rPr lang="en-US" kern="0" dirty="0" smtClean="0">
                <a:solidFill>
                  <a:srgbClr val="DDDDDD"/>
                </a:solidFill>
              </a:rPr>
            </a:br>
            <a:r>
              <a:rPr lang="en-US" kern="0" dirty="0" smtClean="0">
                <a:solidFill>
                  <a:srgbClr val="DDDDDD"/>
                </a:solidFill>
              </a:rPr>
              <a:t/>
            </a:r>
            <a:br>
              <a:rPr lang="en-US" kern="0" dirty="0" smtClean="0">
                <a:solidFill>
                  <a:srgbClr val="DDDDDD"/>
                </a:solidFill>
              </a:rPr>
            </a:br>
            <a:r>
              <a:rPr lang="en-US" sz="1600" kern="0" dirty="0" smtClean="0">
                <a:solidFill>
                  <a:srgbClr val="DDDDDD"/>
                </a:solidFill>
              </a:rPr>
              <a:t>SELECT * FROM </a:t>
            </a:r>
            <a:r>
              <a:rPr lang="en-US" sz="1600" kern="0" dirty="0" err="1" smtClean="0">
                <a:solidFill>
                  <a:srgbClr val="DDDDDD"/>
                </a:solidFill>
              </a:rPr>
              <a:t>dbo.MyTable</a:t>
            </a:r>
            <a:endParaRPr lang="en-US" sz="1600" kern="0" dirty="0" smtClean="0">
              <a:solidFill>
                <a:srgbClr val="DDDDDD"/>
              </a:solidFill>
            </a:endParaRPr>
          </a:p>
          <a:p>
            <a:pPr lvl="0">
              <a:buClr>
                <a:srgbClr val="FF6600"/>
              </a:buClr>
              <a:buNone/>
              <a:defRPr/>
            </a:pPr>
            <a:r>
              <a:rPr lang="en-US" kern="0" dirty="0" smtClean="0">
                <a:solidFill>
                  <a:srgbClr val="DDDDDD"/>
                </a:solidFill>
              </a:rPr>
              <a:t/>
            </a:r>
            <a:br>
              <a:rPr lang="en-US" kern="0" dirty="0" smtClean="0">
                <a:solidFill>
                  <a:srgbClr val="DDDDDD"/>
                </a:solidFill>
              </a:rPr>
            </a:br>
            <a:r>
              <a:rPr lang="en-US" kern="0" dirty="0" smtClean="0">
                <a:solidFill>
                  <a:srgbClr val="DDDDDD"/>
                </a:solidFill>
              </a:rPr>
              <a:t>Explicitly name each column you want to be returned in your SELECT statement</a:t>
            </a:r>
            <a:br>
              <a:rPr lang="en-US" kern="0" dirty="0" smtClean="0">
                <a:solidFill>
                  <a:srgbClr val="DDDDDD"/>
                </a:solidFill>
              </a:rPr>
            </a:br>
            <a:endParaRPr lang="en-US" kern="0" dirty="0" smtClean="0">
              <a:solidFill>
                <a:srgbClr val="DDDDDD"/>
              </a:solidFill>
            </a:endParaRPr>
          </a:p>
          <a:p>
            <a:pPr lvl="0">
              <a:buClr>
                <a:srgbClr val="FF6600"/>
              </a:buClr>
              <a:buNone/>
              <a:defRPr/>
            </a:pPr>
            <a:r>
              <a:rPr lang="en-US" sz="1600" kern="0" dirty="0" smtClean="0">
                <a:solidFill>
                  <a:srgbClr val="DDDDDD"/>
                </a:solidFill>
              </a:rPr>
              <a:t>SELECT Name, Description, </a:t>
            </a:r>
            <a:r>
              <a:rPr lang="en-US" sz="1600" kern="0" dirty="0" err="1" smtClean="0">
                <a:solidFill>
                  <a:srgbClr val="DDDDDD"/>
                </a:solidFill>
              </a:rPr>
              <a:t>DateEntered</a:t>
            </a:r>
            <a:r>
              <a:rPr lang="en-US" sz="1600" kern="0" dirty="0" smtClean="0">
                <a:solidFill>
                  <a:srgbClr val="DDDDDD"/>
                </a:solidFill>
              </a:rPr>
              <a:t> FROM </a:t>
            </a:r>
            <a:r>
              <a:rPr lang="en-US" sz="1600" kern="0" dirty="0" err="1" smtClean="0">
                <a:solidFill>
                  <a:srgbClr val="DDDDDD"/>
                </a:solidFill>
              </a:rPr>
              <a:t>dbo.MyTable</a:t>
            </a:r>
            <a:r>
              <a:rPr lang="en-US" sz="1600" kern="0" dirty="0" smtClean="0">
                <a:solidFill>
                  <a:srgbClr val="DDDDDD"/>
                </a:solidFill>
              </a:rPr>
              <a:t>			</a:t>
            </a:r>
          </a:p>
          <a:p>
            <a:pPr lvl="0">
              <a:buClr>
                <a:srgbClr val="FF6600"/>
              </a:buClr>
              <a:buNone/>
              <a:defRPr/>
            </a:pPr>
            <a:r>
              <a:rPr lang="en-US" b="1" kern="0" dirty="0" smtClean="0">
                <a:solidFill>
                  <a:srgbClr val="DDDDDD"/>
                </a:solidFill>
              </a:rPr>
              <a:t>This allows you to add new columns to your table without breaking your code Minimizes network traffic by only returns the columns you need.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1981200" y="381000"/>
            <a:ext cx="6705600" cy="4893647"/>
          </a:xfrm>
          <a:prstGeom prst="rect">
            <a:avLst/>
          </a:prstGeom>
          <a:noFill/>
          <a:ln w="9525" cap="flat" cmpd="sng" algn="ctr">
            <a:noFill/>
            <a:prstDash val="solid"/>
            <a:miter lim="800000"/>
            <a:headEnd/>
            <a:tailEnd/>
          </a:ln>
          <a:effectLst/>
          <a:scene3d>
            <a:camera prst="orthographicFront"/>
            <a:lightRig rig="threePt" dir="t"/>
          </a:scene3d>
          <a:sp3d>
            <a:bevelB/>
          </a:sp3d>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alibri" pitchFamily="34" charset="0"/>
                <a:ea typeface="Times New Roman" pitchFamily="18" charset="0"/>
                <a:cs typeface="Arial" pitchFamily="34" charset="0"/>
              </a:rPr>
              <a:t>SQL-92 - Always try to use ANSI 92 syntax. Till now the </a:t>
            </a:r>
          </a:p>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alibri" pitchFamily="34" charset="0"/>
                <a:ea typeface="Times New Roman" pitchFamily="18" charset="0"/>
                <a:cs typeface="Arial" pitchFamily="34" charset="0"/>
              </a:rPr>
              <a:t>old syntax is working the old syntax will be deprecated </a:t>
            </a:r>
          </a:p>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alibri" pitchFamily="34" charset="0"/>
                <a:ea typeface="Times New Roman" pitchFamily="18" charset="0"/>
                <a:cs typeface="Arial" pitchFamily="34" charset="0"/>
              </a:rPr>
              <a:t>in the next release of MS SQL server.</a:t>
            </a:r>
          </a:p>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alibri" pitchFamily="34" charset="0"/>
                <a:ea typeface="Times New Roman" pitchFamily="18" charset="0"/>
                <a:cs typeface="Arial" pitchFamily="34" charset="0"/>
              </a:rPr>
              <a:t/>
            </a:r>
            <a:br>
              <a:rPr kumimoji="0" lang="en-US" sz="2000" b="1" i="0" u="none" strike="noStrike" cap="none" normalizeH="0" baseline="0" dirty="0" smtClean="0">
                <a:ln>
                  <a:noFill/>
                </a:ln>
                <a:solidFill>
                  <a:schemeClr val="bg1">
                    <a:lumMod val="95000"/>
                  </a:schemeClr>
                </a:solidFill>
                <a:effectLst/>
                <a:latin typeface="Calibri" pitchFamily="34" charset="0"/>
                <a:ea typeface="Times New Roman" pitchFamily="18" charset="0"/>
                <a:cs typeface="Arial" pitchFamily="34" charset="0"/>
              </a:rPr>
            </a:br>
            <a:r>
              <a:rPr kumimoji="0" lang="en-US" sz="2000" b="1" i="0" u="none" strike="noStrike" cap="none" normalizeH="0" baseline="0" dirty="0" smtClean="0">
                <a:ln>
                  <a:noFill/>
                </a:ln>
                <a:solidFill>
                  <a:schemeClr val="bg1">
                    <a:lumMod val="95000"/>
                  </a:schemeClr>
                </a:solidFill>
                <a:effectLst/>
                <a:latin typeface="Calibri" pitchFamily="34" charset="0"/>
                <a:ea typeface="Times New Roman" pitchFamily="18" charset="0"/>
                <a:cs typeface="Arial" pitchFamily="34" charset="0"/>
              </a:rPr>
              <a:t>As an example, for joining, use</a:t>
            </a:r>
            <a:endParaRPr kumimoji="0" lang="en-US" sz="1100" b="1" i="0" u="none" strike="noStrike" cap="none" normalizeH="0" baseline="0" dirty="0" smtClean="0">
              <a:ln>
                <a:noFill/>
              </a:ln>
              <a:solidFill>
                <a:schemeClr val="bg1">
                  <a:lumMod val="95000"/>
                </a:schemeClr>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rPr>
              <a:t>SELECT * FROM employee e1 </a:t>
            </a: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rPr>
              <a:t>INNER JOIN employee _</a:t>
            </a:r>
            <a:r>
              <a:rPr kumimoji="0" lang="en-US" sz="2000" b="1" i="0" u="none" strike="noStrike" cap="none" normalizeH="0" baseline="0" dirty="0" err="1" smtClean="0">
                <a:ln>
                  <a:noFill/>
                </a:ln>
                <a:solidFill>
                  <a:schemeClr val="bg1">
                    <a:lumMod val="95000"/>
                  </a:schemeClr>
                </a:solidFill>
                <a:effectLst/>
                <a:latin typeface="Courier New" pitchFamily="49" charset="0"/>
                <a:ea typeface="Times New Roman" pitchFamily="18" charset="0"/>
                <a:cs typeface="Arial" pitchFamily="34" charset="0"/>
              </a:rPr>
              <a:t>dtl</a:t>
            </a:r>
            <a:r>
              <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rPr>
              <a:t> e2</a:t>
            </a:r>
            <a:endParaRPr kumimoji="0" lang="en-US" sz="1100" b="1" i="0" u="none" strike="noStrike" cap="none" normalizeH="0" baseline="0" dirty="0" smtClean="0">
              <a:ln>
                <a:noFill/>
              </a:ln>
              <a:solidFill>
                <a:schemeClr val="bg1">
                  <a:lumMod val="95000"/>
                </a:schemeClr>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rPr>
              <a:t>ON e1.id = e2.id</a:t>
            </a:r>
            <a:endParaRPr kumimoji="0" lang="en-US" sz="1100" b="1" i="0" u="none" strike="noStrike" cap="none" normalizeH="0" baseline="0" dirty="0" smtClean="0">
              <a:ln>
                <a:noFill/>
              </a:ln>
              <a:solidFill>
                <a:schemeClr val="bg1">
                  <a:lumMod val="95000"/>
                </a:schemeClr>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rPr>
              <a:t>Instead of</a:t>
            </a:r>
            <a:endParaRPr kumimoji="0" lang="en-US" sz="1100" b="1" i="0" u="none" strike="noStrike" cap="none" normalizeH="0" baseline="0" dirty="0" smtClean="0">
              <a:ln>
                <a:noFill/>
              </a:ln>
              <a:solidFill>
                <a:schemeClr val="bg1">
                  <a:lumMod val="95000"/>
                </a:schemeClr>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rPr>
              <a:t>SELECT * FROM employee e1, </a:t>
            </a:r>
            <a:r>
              <a:rPr kumimoji="0" lang="en-US" sz="2000" b="1" i="0" u="none" strike="noStrike" cap="none" normalizeH="0" baseline="0" dirty="0" err="1" smtClean="0">
                <a:ln>
                  <a:noFill/>
                </a:ln>
                <a:solidFill>
                  <a:schemeClr val="bg1">
                    <a:lumMod val="95000"/>
                  </a:schemeClr>
                </a:solidFill>
                <a:effectLst/>
                <a:latin typeface="Courier New" pitchFamily="49" charset="0"/>
                <a:ea typeface="Times New Roman" pitchFamily="18" charset="0"/>
                <a:cs typeface="Arial" pitchFamily="34" charset="0"/>
              </a:rPr>
              <a:t>employee_dtl</a:t>
            </a:r>
            <a:r>
              <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rPr>
              <a:t> e2</a:t>
            </a:r>
            <a:endParaRPr kumimoji="0" lang="en-US" sz="1100" b="1" i="0" u="none" strike="noStrike" cap="none" normalizeH="0" baseline="0" dirty="0" smtClean="0">
              <a:ln>
                <a:noFill/>
              </a:ln>
              <a:solidFill>
                <a:schemeClr val="bg1">
                  <a:lumMod val="95000"/>
                </a:schemeClr>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0" u="none" strike="noStrike" cap="none" normalizeH="0" baseline="0" dirty="0" smtClean="0">
                <a:ln>
                  <a:noFill/>
                </a:ln>
                <a:solidFill>
                  <a:schemeClr val="bg1">
                    <a:lumMod val="95000"/>
                  </a:schemeClr>
                </a:solidFill>
                <a:effectLst/>
                <a:latin typeface="Courier New" pitchFamily="49" charset="0"/>
                <a:ea typeface="Times New Roman" pitchFamily="18" charset="0"/>
                <a:cs typeface="Arial" pitchFamily="34" charset="0"/>
              </a:rPr>
              <a:t>WHERE e1.id = e2.id</a:t>
            </a:r>
            <a:endParaRPr kumimoji="0" lang="en-US" sz="1100" b="1" i="0" u="none" strike="noStrike" cap="none" normalizeH="0" baseline="0" dirty="0" smtClean="0">
              <a:ln>
                <a:noFill/>
              </a:ln>
              <a:solidFill>
                <a:schemeClr val="bg1">
                  <a:lumMod val="95000"/>
                </a:schemeClr>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sz="3200" b="1"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81200" y="381000"/>
            <a:ext cx="6553200" cy="3804118"/>
          </a:xfrm>
          <a:prstGeom prst="rect">
            <a:avLst/>
          </a:prstGeom>
        </p:spPr>
        <p:txBody>
          <a:bodyPr wrap="square">
            <a:spAutoFit/>
          </a:bodyPr>
          <a:lstStyle/>
          <a:p>
            <a:pPr algn="just"/>
            <a:r>
              <a:rPr lang="en-US" dirty="0"/>
              <a:t>CREATE TABLE vs. SELECT INTO - Select * INTO works fine for small tables, but when dealing with large record sets or long-running queries, it creates locks on the system objects within the </a:t>
            </a:r>
            <a:r>
              <a:rPr lang="en-US" dirty="0" err="1"/>
              <a:t>tempdb</a:t>
            </a:r>
            <a:r>
              <a:rPr lang="en-US" dirty="0"/>
              <a:t> database. As a result, other queries and procedures that need to create objects within the </a:t>
            </a:r>
            <a:r>
              <a:rPr lang="en-US" dirty="0" err="1"/>
              <a:t>tempdb</a:t>
            </a:r>
            <a:r>
              <a:rPr lang="en-US" dirty="0"/>
              <a:t> database will have to wait for the long-running query to complete. This is because when an object is created, an exclusive lock is taken against the </a:t>
            </a:r>
            <a:r>
              <a:rPr lang="en-US" dirty="0" err="1"/>
              <a:t>sysobjects</a:t>
            </a:r>
            <a:r>
              <a:rPr lang="en-US" dirty="0"/>
              <a:t>, </a:t>
            </a:r>
            <a:r>
              <a:rPr lang="en-US" dirty="0" err="1"/>
              <a:t>syscolumns</a:t>
            </a:r>
            <a:r>
              <a:rPr lang="en-US" dirty="0"/>
              <a:t>, </a:t>
            </a:r>
            <a:r>
              <a:rPr lang="en-US" dirty="0" err="1"/>
              <a:t>sysindexes</a:t>
            </a:r>
            <a:r>
              <a:rPr lang="en-US" dirty="0"/>
              <a:t> tables.</a:t>
            </a:r>
          </a:p>
          <a:p>
            <a:pPr algn="just"/>
            <a:r>
              <a:rPr lang="en-US" dirty="0"/>
              <a:t>Update: This problem has been greatly reduced from the MS SQL 7.0. </a:t>
            </a:r>
          </a:p>
          <a:p>
            <a:pPr algn="just"/>
            <a:r>
              <a:rPr lang="en-US" dirty="0"/>
              <a:t>Also, SELECT INTO not only copies data but also it copies the table structure, hence it performs slower.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7400" y="381000"/>
            <a:ext cx="6477000" cy="3471720"/>
          </a:xfrm>
          <a:prstGeom prst="rect">
            <a:avLst/>
          </a:prstGeom>
        </p:spPr>
        <p:txBody>
          <a:bodyPr wrap="square">
            <a:spAutoFit/>
          </a:bodyPr>
          <a:lstStyle/>
          <a:p>
            <a:pPr algn="just"/>
            <a:r>
              <a:rPr lang="en-US" dirty="0"/>
              <a:t>Try to use table variables instead of Temporary Tables - Temp tables can cause stored procedures to recompile. (From SQL 2005, using temporary table not always causing recompilations. But adding rows to temporary tables may cause recompilations). But table variables were designed specifically to guard against stored procedure recompiles during execution.</a:t>
            </a:r>
          </a:p>
          <a:p>
            <a:pPr algn="just"/>
            <a:r>
              <a:rPr lang="en-US" dirty="0"/>
              <a:t>If the result set is not containing a huge number of records then you should stick to table variable, otherwise temp table has its advantages. There is a misconception that temp tables always use the </a:t>
            </a:r>
            <a:r>
              <a:rPr lang="en-US" dirty="0" err="1"/>
              <a:t>tembdb</a:t>
            </a:r>
            <a:r>
              <a:rPr lang="en-US" dirty="0"/>
              <a:t> database but table variable do not. Table variables also use </a:t>
            </a:r>
            <a:r>
              <a:rPr lang="en-US" dirty="0" err="1"/>
              <a:t>tempdb</a:t>
            </a:r>
            <a:r>
              <a:rPr lang="en-US" dirty="0"/>
              <a:t> after a certain size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81200" y="381000"/>
            <a:ext cx="6324600" cy="1754326"/>
          </a:xfrm>
          <a:prstGeom prst="rect">
            <a:avLst/>
          </a:prstGeom>
        </p:spPr>
        <p:txBody>
          <a:bodyPr wrap="square">
            <a:spAutoFit/>
          </a:bodyPr>
          <a:lstStyle/>
          <a:p>
            <a:pPr algn="just"/>
            <a:r>
              <a:rPr lang="en-US" b="1" dirty="0"/>
              <a:t>Use proper indexes - You can use the help of the data tuning advisor, but it does not gives the proper result all the time. Index scans and index seeks are much faster than table scans. So identify the table scans from the execution plans. But when a table returns smaller number rows, then it is better to use a table scan.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05000" y="434876"/>
            <a:ext cx="6477000" cy="2585323"/>
          </a:xfrm>
          <a:prstGeom prst="rect">
            <a:avLst/>
          </a:prstGeom>
        </p:spPr>
        <p:txBody>
          <a:bodyPr wrap="square">
            <a:spAutoFit/>
          </a:bodyPr>
          <a:lstStyle/>
          <a:p>
            <a:pPr algn="just"/>
            <a:r>
              <a:rPr lang="en-US" b="1" dirty="0" err="1"/>
              <a:t>Subquery</a:t>
            </a:r>
            <a:r>
              <a:rPr lang="en-US" b="1" dirty="0"/>
              <a:t> </a:t>
            </a:r>
            <a:r>
              <a:rPr lang="en-US" b="1" dirty="0" err="1"/>
              <a:t>vs</a:t>
            </a:r>
            <a:r>
              <a:rPr lang="en-US" b="1" dirty="0"/>
              <a:t> JOINs - This is a famous debate in many online forums. In fact most sub queries can be expressed as an equivalent form of JOIN. I have a good rule of thumb: </a:t>
            </a:r>
            <a:r>
              <a:rPr lang="en-US" b="1" dirty="0" err="1"/>
              <a:t>subquery</a:t>
            </a:r>
            <a:r>
              <a:rPr lang="en-US" b="1" dirty="0"/>
              <a:t> is faster when we have to retrieve data from large number of tables because it becomes tedious to join more tables. JOIN is faster to retrieve data from database when we have less number of tables. But try to avoid correlated sub queries because it makes the query much slower.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28800" y="457200"/>
            <a:ext cx="6477000" cy="1477328"/>
          </a:xfrm>
          <a:prstGeom prst="rect">
            <a:avLst/>
          </a:prstGeom>
        </p:spPr>
        <p:txBody>
          <a:bodyPr wrap="square">
            <a:spAutoFit/>
          </a:bodyPr>
          <a:lstStyle/>
          <a:p>
            <a:pPr algn="just"/>
            <a:r>
              <a:rPr lang="en-US" b="1" dirty="0"/>
              <a:t>Avoid using cursors - Using cursors make the program slower as it works against SET based SQL. Try to use temporary table/table variables with identity column and then iterate all the tables using WHILE loop and a looping counter, which will map with the identity column.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81200" y="455474"/>
            <a:ext cx="6477000" cy="1754326"/>
          </a:xfrm>
          <a:prstGeom prst="rect">
            <a:avLst/>
          </a:prstGeom>
        </p:spPr>
        <p:txBody>
          <a:bodyPr wrap="square">
            <a:spAutoFit/>
          </a:bodyPr>
          <a:lstStyle/>
          <a:p>
            <a:pPr algn="just"/>
            <a:r>
              <a:rPr lang="en-US" dirty="0"/>
              <a:t>Avoid DISTINCT and ORDER BY - If you don't need the DISTINCT/ORDER BY clause, then try to avoid so. Unnecessary DISTINCT or ORDER BY clauses cause extra work for the database engine. Hence making performance slower. (Sometimes ORDER BY helps to speed up the operation).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0" y="381000"/>
            <a:ext cx="6781800" cy="1754326"/>
          </a:xfrm>
          <a:prstGeom prst="rect">
            <a:avLst/>
          </a:prstGeom>
        </p:spPr>
        <p:txBody>
          <a:bodyPr wrap="square">
            <a:spAutoFit/>
          </a:bodyPr>
          <a:lstStyle/>
          <a:p>
            <a:pPr algn="just"/>
            <a:r>
              <a:rPr lang="en-US" b="1" dirty="0"/>
              <a:t>CAST and CONVERT - Try to use CAST instead of CONVERT. CAST is ANSI-92 standard but CONVERT works in MS SQL server only. Also, some CONVERT styles may be deprecated in future MS SQL releases. It is better to use CONVERT only when you need to format the DATETIME </a:t>
            </a:r>
            <a:r>
              <a:rPr lang="en-US" b="1" dirty="0" err="1"/>
              <a:t>datatype</a:t>
            </a:r>
            <a:r>
              <a:rPr lang="en-US" b="1" dirty="0"/>
              <a:t> with the style option. CAST cannot do this.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2362200" y="410081"/>
            <a:ext cx="6324600" cy="6447919"/>
          </a:xfrm>
          <a:prstGeom prst="rect">
            <a:avLst/>
          </a:prstGeom>
          <a:noFill/>
          <a:ln w="9525" cap="flat" cmpd="sng" algn="ctr">
            <a:noFill/>
            <a:prstDash val="solid"/>
            <a:miter lim="800000"/>
            <a:headEnd/>
            <a:tailEnd/>
          </a:ln>
          <a:effectLst/>
        </p:spPr>
        <p:txBody>
          <a:bodyPr vert="horz" wrap="square" lIns="0" tIns="0" rIns="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lumMod val="95000"/>
                  </a:schemeClr>
                </a:solidFill>
                <a:effectLst/>
                <a:latin typeface="Arial" pitchFamily="34" charset="0"/>
                <a:ea typeface="Times New Roman" pitchFamily="18" charset="0"/>
                <a:cs typeface="Arial" pitchFamily="34" charset="0"/>
              </a:rPr>
              <a:t>More WHERE clause hints - Avoid unnecessary conditions in the WHERE Clause. Also try to avoid a function in the WHERE clause as it presents SQL engine to do index seek. Even it forces SQL full index scans or even table scans.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bg1">
                  <a:lumMod val="95000"/>
                </a:schemeClr>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lumMod val="95000"/>
                  </a:schemeClr>
                </a:solidFill>
                <a:effectLst/>
                <a:latin typeface="Arial" pitchFamily="34" charset="0"/>
                <a:ea typeface="Times New Roman" pitchFamily="18" charset="0"/>
                <a:cs typeface="Arial" pitchFamily="34" charset="0"/>
              </a:rPr>
              <a:t>Also, try to avoid IN. While checking the existence of some values, then use EXISTS instead of IN. IN counts the NULL values also, but EXISTS not. EXISTS returns Boolean(Yes/No) but IN returns all values hence result set for IN is heavier than EXISTS.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bg1">
                  <a:lumMod val="95000"/>
                </a:schemeClr>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lumMod val="95000"/>
                  </a:schemeClr>
                </a:solidFill>
                <a:effectLst/>
                <a:latin typeface="Arial" pitchFamily="34" charset="0"/>
                <a:ea typeface="Times New Roman" pitchFamily="18" charset="0"/>
                <a:cs typeface="Arial" pitchFamily="34" charset="0"/>
              </a:rPr>
              <a:t>Here, teacher and student table has 1:M relationship and I want to find the teachers who have students. Both the queries have the same result but the second query will run faster because of EXISTS operator.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bg1">
                  <a:lumMod val="95000"/>
                </a:schemeClr>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lumMod val="95000"/>
                  </a:schemeClr>
                </a:solidFill>
                <a:effectLst/>
                <a:latin typeface="Arial Unicode MS" pitchFamily="34" charset="-128"/>
                <a:ea typeface="Times New Roman" pitchFamily="18" charset="0"/>
                <a:cs typeface="Arial" pitchFamily="34" charset="0"/>
              </a:rPr>
              <a:t>SELECT name  FROM teacher</a:t>
            </a:r>
            <a:br>
              <a:rPr kumimoji="0" lang="en-US" sz="1400" b="0" i="0" u="none" strike="noStrike" cap="none" normalizeH="0" baseline="0" dirty="0" smtClean="0">
                <a:ln>
                  <a:noFill/>
                </a:ln>
                <a:solidFill>
                  <a:schemeClr val="bg1">
                    <a:lumMod val="95000"/>
                  </a:schemeClr>
                </a:solidFill>
                <a:effectLst/>
                <a:latin typeface="Arial Unicode MS" pitchFamily="34" charset="-128"/>
                <a:ea typeface="Times New Roman" pitchFamily="18" charset="0"/>
                <a:cs typeface="Arial" pitchFamily="34" charset="0"/>
              </a:rPr>
            </a:br>
            <a:r>
              <a:rPr kumimoji="0" lang="en-US" sz="1400" b="0" i="0" u="none" strike="noStrike" cap="none" normalizeH="0" baseline="0" dirty="0" smtClean="0">
                <a:ln>
                  <a:noFill/>
                </a:ln>
                <a:solidFill>
                  <a:schemeClr val="bg1">
                    <a:lumMod val="95000"/>
                  </a:schemeClr>
                </a:solidFill>
                <a:effectLst/>
                <a:latin typeface="Arial Unicode MS" pitchFamily="34" charset="-128"/>
                <a:ea typeface="Times New Roman" pitchFamily="18" charset="0"/>
                <a:cs typeface="Arial" pitchFamily="34" charset="0"/>
              </a:rPr>
              <a:t>WHERE </a:t>
            </a:r>
            <a:r>
              <a:rPr kumimoji="0" lang="en-US" sz="1400" b="0" i="0" u="none" strike="noStrike" cap="none" normalizeH="0" baseline="0" dirty="0" err="1" smtClean="0">
                <a:ln>
                  <a:noFill/>
                </a:ln>
                <a:solidFill>
                  <a:schemeClr val="bg1">
                    <a:lumMod val="95000"/>
                  </a:schemeClr>
                </a:solidFill>
                <a:effectLst/>
                <a:latin typeface="Arial Unicode MS" pitchFamily="34" charset="-128"/>
                <a:ea typeface="Times New Roman" pitchFamily="18" charset="0"/>
                <a:cs typeface="Arial" pitchFamily="34" charset="0"/>
              </a:rPr>
              <a:t>teacher_id</a:t>
            </a:r>
            <a:r>
              <a:rPr kumimoji="0" lang="en-US" sz="1400" b="0" i="0" u="none" strike="noStrike" cap="none" normalizeH="0" baseline="0" dirty="0" smtClean="0">
                <a:ln>
                  <a:noFill/>
                </a:ln>
                <a:solidFill>
                  <a:schemeClr val="bg1">
                    <a:lumMod val="95000"/>
                  </a:schemeClr>
                </a:solidFill>
                <a:effectLst/>
                <a:latin typeface="Arial Unicode MS" pitchFamily="34" charset="-128"/>
                <a:ea typeface="Times New Roman" pitchFamily="18" charset="0"/>
                <a:cs typeface="Arial" pitchFamily="34" charset="0"/>
              </a:rPr>
              <a:t> IN (SELECT </a:t>
            </a:r>
            <a:r>
              <a:rPr kumimoji="0" lang="en-US" sz="1400" b="0" i="0" u="none" strike="noStrike" cap="none" normalizeH="0" baseline="0" dirty="0" err="1" smtClean="0">
                <a:ln>
                  <a:noFill/>
                </a:ln>
                <a:solidFill>
                  <a:schemeClr val="bg1">
                    <a:lumMod val="95000"/>
                  </a:schemeClr>
                </a:solidFill>
                <a:effectLst/>
                <a:latin typeface="Arial Unicode MS" pitchFamily="34" charset="-128"/>
                <a:ea typeface="Times New Roman" pitchFamily="18" charset="0"/>
                <a:cs typeface="Arial" pitchFamily="34" charset="0"/>
              </a:rPr>
              <a:t>teacher_id</a:t>
            </a:r>
            <a:r>
              <a:rPr kumimoji="0" lang="en-US" sz="1400" b="0" i="0" u="none" strike="noStrike" cap="none" normalizeH="0" baseline="0" dirty="0" smtClean="0">
                <a:ln>
                  <a:noFill/>
                </a:ln>
                <a:solidFill>
                  <a:schemeClr val="bg1">
                    <a:lumMod val="95000"/>
                  </a:schemeClr>
                </a:solidFill>
                <a:effectLst/>
                <a:latin typeface="Arial Unicode MS" pitchFamily="34" charset="-128"/>
                <a:ea typeface="Times New Roman" pitchFamily="18" charset="0"/>
                <a:cs typeface="Arial" pitchFamily="34" charset="0"/>
              </a:rPr>
              <a:t> FROM student)SELECT name</a:t>
            </a:r>
            <a:br>
              <a:rPr kumimoji="0" lang="en-US" sz="1400" b="0" i="0" u="none" strike="noStrike" cap="none" normalizeH="0" baseline="0" dirty="0" smtClean="0">
                <a:ln>
                  <a:noFill/>
                </a:ln>
                <a:solidFill>
                  <a:schemeClr val="bg1">
                    <a:lumMod val="95000"/>
                  </a:schemeClr>
                </a:solidFill>
                <a:effectLst/>
                <a:latin typeface="Arial Unicode MS" pitchFamily="34" charset="-128"/>
                <a:ea typeface="Times New Roman" pitchFamily="18" charset="0"/>
                <a:cs typeface="Arial" pitchFamily="34" charset="0"/>
              </a:rPr>
            </a:br>
            <a:r>
              <a:rPr kumimoji="0" lang="en-US" sz="1400" b="0" i="0" u="none" strike="noStrike" cap="none" normalizeH="0" baseline="0" dirty="0" smtClean="0">
                <a:ln>
                  <a:noFill/>
                </a:ln>
                <a:solidFill>
                  <a:schemeClr val="bg1">
                    <a:lumMod val="95000"/>
                  </a:schemeClr>
                </a:solidFill>
                <a:effectLst/>
                <a:latin typeface="Arial Unicode MS" pitchFamily="34" charset="-128"/>
                <a:ea typeface="Times New Roman" pitchFamily="18" charset="0"/>
                <a:cs typeface="Arial" pitchFamily="34" charset="0"/>
              </a:rPr>
              <a:t>FROM teacher WHERE EXISTS (SELECT 1 FROM student   where </a:t>
            </a:r>
            <a:r>
              <a:rPr kumimoji="0" lang="en-US" sz="1400" b="0" i="0" u="none" strike="noStrike" cap="none" normalizeH="0" baseline="0" dirty="0" err="1" smtClean="0">
                <a:ln>
                  <a:noFill/>
                </a:ln>
                <a:solidFill>
                  <a:schemeClr val="bg1">
                    <a:lumMod val="95000"/>
                  </a:schemeClr>
                </a:solidFill>
                <a:effectLst/>
                <a:latin typeface="Arial Unicode MS" pitchFamily="34" charset="-128"/>
                <a:ea typeface="Times New Roman" pitchFamily="18" charset="0"/>
                <a:cs typeface="Arial" pitchFamily="34" charset="0"/>
              </a:rPr>
              <a:t>teacher.teacher_id</a:t>
            </a:r>
            <a:r>
              <a:rPr kumimoji="0" lang="en-US" sz="1400" b="0" i="0" u="none" strike="noStrike" cap="none" normalizeH="0" baseline="0" dirty="0" smtClean="0">
                <a:ln>
                  <a:noFill/>
                </a:ln>
                <a:solidFill>
                  <a:schemeClr val="bg1">
                    <a:lumMod val="95000"/>
                  </a:schemeClr>
                </a:solidFill>
                <a:effectLst/>
                <a:latin typeface="Arial Unicode MS" pitchFamily="34" charset="-128"/>
                <a:ea typeface="Times New Roman" pitchFamily="18" charset="0"/>
                <a:cs typeface="Arial" pitchFamily="34" charset="0"/>
              </a:rPr>
              <a:t> = </a:t>
            </a:r>
            <a:r>
              <a:rPr kumimoji="0" lang="en-US" sz="1400" b="0" i="0" u="none" strike="noStrike" cap="none" normalizeH="0" baseline="0" dirty="0" err="1" smtClean="0">
                <a:ln>
                  <a:noFill/>
                </a:ln>
                <a:solidFill>
                  <a:schemeClr val="bg1">
                    <a:lumMod val="95000"/>
                  </a:schemeClr>
                </a:solidFill>
                <a:effectLst/>
                <a:latin typeface="Arial Unicode MS" pitchFamily="34" charset="-128"/>
                <a:ea typeface="Times New Roman" pitchFamily="18" charset="0"/>
                <a:cs typeface="Arial" pitchFamily="34" charset="0"/>
              </a:rPr>
              <a:t>student.teacher_id</a:t>
            </a:r>
            <a:r>
              <a:rPr kumimoji="0" lang="en-US" sz="1400" b="0" i="0" u="none" strike="noStrike" cap="none" normalizeH="0" baseline="0" dirty="0" smtClean="0">
                <a:ln>
                  <a:noFill/>
                </a:ln>
                <a:solidFill>
                  <a:schemeClr val="bg1">
                    <a:lumMod val="95000"/>
                  </a:schemeClr>
                </a:solidFill>
                <a:effectLst/>
                <a:latin typeface="Arial Unicode MS" pitchFamily="34" charset="-128"/>
                <a:ea typeface="Times New Roman" pitchFamily="18" charset="0"/>
                <a:cs typeface="Arial" pitchFamily="34" charset="0"/>
              </a:rPr>
              <a:t>)</a:t>
            </a:r>
            <a:endParaRPr kumimoji="0" lang="en-US" sz="2000" b="0" i="0" u="none" strike="noStrike" cap="none" normalizeH="0" baseline="0" dirty="0" smtClean="0">
              <a:ln>
                <a:noFill/>
              </a:ln>
              <a:solidFill>
                <a:schemeClr val="bg1">
                  <a:lumMod val="95000"/>
                </a:schemeClr>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bg1">
                  <a:lumMod val="95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71233" y="435483"/>
            <a:ext cx="6310767" cy="4136517"/>
          </a:xfrm>
          <a:prstGeom prst="rect">
            <a:avLst/>
          </a:prstGeom>
          <a:noFill/>
        </p:spPr>
        <p:txBody>
          <a:bodyPr wrap="none" rtlCol="0">
            <a:spAutoFit/>
          </a:bodyPr>
          <a:lstStyle/>
          <a:p>
            <a:pPr algn="just"/>
            <a:r>
              <a:rPr lang="en-US" b="1" dirty="0" smtClean="0"/>
              <a:t>Capturing Both @@ROWCOUNT and @@ERROR After</a:t>
            </a:r>
          </a:p>
          <a:p>
            <a:pPr algn="just">
              <a:buNone/>
            </a:pPr>
            <a:r>
              <a:rPr lang="en-US" b="1" dirty="0" smtClean="0"/>
              <a:t>   an UPDATE Statement</a:t>
            </a:r>
          </a:p>
          <a:p>
            <a:pPr algn="just"/>
            <a:endParaRPr lang="en-US" b="1" dirty="0" smtClean="0"/>
          </a:p>
          <a:p>
            <a:pPr algn="just"/>
            <a:r>
              <a:rPr lang="en-US" dirty="0" smtClean="0"/>
              <a:t>declare @</a:t>
            </a:r>
            <a:r>
              <a:rPr lang="en-US" dirty="0" err="1" smtClean="0"/>
              <a:t>rowcnt</a:t>
            </a:r>
            <a:r>
              <a:rPr lang="en-US" dirty="0" smtClean="0"/>
              <a:t> </a:t>
            </a:r>
            <a:r>
              <a:rPr lang="en-US" dirty="0" err="1" smtClean="0"/>
              <a:t>int</a:t>
            </a:r>
            <a:r>
              <a:rPr lang="en-US" dirty="0" smtClean="0"/>
              <a:t>,</a:t>
            </a:r>
            <a:br>
              <a:rPr lang="en-US" dirty="0" smtClean="0"/>
            </a:br>
            <a:r>
              <a:rPr lang="en-US" dirty="0" smtClean="0"/>
              <a:t>@error </a:t>
            </a:r>
            <a:r>
              <a:rPr lang="en-US" dirty="0" err="1" smtClean="0"/>
              <a:t>int</a:t>
            </a:r>
            <a:r>
              <a:rPr lang="en-US" dirty="0" smtClean="0"/>
              <a:t/>
            </a:r>
            <a:br>
              <a:rPr lang="en-US" dirty="0" smtClean="0"/>
            </a:br>
            <a:r>
              <a:rPr lang="en-US" dirty="0" smtClean="0"/>
              <a:t>UPDATE </a:t>
            </a:r>
            <a:r>
              <a:rPr lang="en-US" dirty="0" err="1" smtClean="0"/>
              <a:t>dbo.titles</a:t>
            </a:r>
            <a:r>
              <a:rPr lang="en-US" dirty="0" smtClean="0"/>
              <a:t> set price = price * 1.10</a:t>
            </a:r>
            <a:br>
              <a:rPr lang="en-US" dirty="0" smtClean="0"/>
            </a:br>
            <a:r>
              <a:rPr lang="en-US" dirty="0" smtClean="0"/>
              <a:t>where type = 'fiction'</a:t>
            </a:r>
            <a:br>
              <a:rPr lang="en-US" dirty="0" smtClean="0"/>
            </a:br>
            <a:r>
              <a:rPr lang="en-US" dirty="0" smtClean="0"/>
              <a:t>select @</a:t>
            </a:r>
            <a:r>
              <a:rPr lang="en-US" dirty="0" err="1" smtClean="0"/>
              <a:t>rowcnt</a:t>
            </a:r>
            <a:r>
              <a:rPr lang="en-US" dirty="0" smtClean="0"/>
              <a:t> = @@ROWCOUNT, @error = @@ERROR</a:t>
            </a:r>
            <a:br>
              <a:rPr lang="en-US" dirty="0" smtClean="0"/>
            </a:br>
            <a:r>
              <a:rPr lang="en-US" dirty="0" smtClean="0"/>
              <a:t>if @</a:t>
            </a:r>
            <a:r>
              <a:rPr lang="en-US" dirty="0" err="1" smtClean="0"/>
              <a:t>rowcnt</a:t>
            </a:r>
            <a:r>
              <a:rPr lang="en-US" dirty="0" smtClean="0"/>
              <a:t> = 0</a:t>
            </a:r>
            <a:br>
              <a:rPr lang="en-US" dirty="0" smtClean="0"/>
            </a:br>
            <a:r>
              <a:rPr lang="en-US" dirty="0" smtClean="0"/>
              <a:t>print 'no rows updated'</a:t>
            </a:r>
            <a:br>
              <a:rPr lang="en-US" dirty="0" smtClean="0"/>
            </a:br>
            <a:r>
              <a:rPr lang="en-US" dirty="0" smtClean="0"/>
              <a:t>if @error &lt;&gt; 0</a:t>
            </a:r>
            <a:br>
              <a:rPr lang="en-US" dirty="0" smtClean="0"/>
            </a:br>
            <a:r>
              <a:rPr lang="en-US" dirty="0" err="1" smtClean="0"/>
              <a:t>raiserror</a:t>
            </a:r>
            <a:r>
              <a:rPr lang="en-US" dirty="0" smtClean="0"/>
              <a:t> ('Update of titles failed', 16, 1)</a:t>
            </a:r>
            <a:br>
              <a:rPr lang="en-US" dirty="0" smtClean="0"/>
            </a:br>
            <a:r>
              <a:rPr lang="en-US" dirty="0" smtClean="0"/>
              <a:t>return</a:t>
            </a:r>
            <a:br>
              <a:rPr lang="en-US" dirty="0" smtClean="0"/>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3600" y="609600"/>
            <a:ext cx="4572000" cy="707886"/>
          </a:xfrm>
          <a:prstGeom prst="rect">
            <a:avLst/>
          </a:prstGeom>
        </p:spPr>
        <p:txBody>
          <a:bodyPr>
            <a:spAutoFit/>
          </a:bodyPr>
          <a:lstStyle/>
          <a:p>
            <a:pPr algn="just"/>
            <a:r>
              <a:rPr lang="en-US" sz="2000" b="1" dirty="0" smtClean="0"/>
              <a:t>Variables - Use as few as possible variables. It frees spaces in cache.</a:t>
            </a:r>
            <a:endParaRPr lang="en-US" sz="20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81200" y="457200"/>
            <a:ext cx="6248400" cy="4302716"/>
          </a:xfrm>
          <a:prstGeom prst="rect">
            <a:avLst/>
          </a:prstGeom>
        </p:spPr>
        <p:txBody>
          <a:bodyPr wrap="square">
            <a:spAutoFit/>
          </a:bodyPr>
          <a:lstStyle/>
          <a:p>
            <a:pPr algn="just"/>
            <a:r>
              <a:rPr lang="en-US" b="1" dirty="0" smtClean="0"/>
              <a:t>Dynamic Queries - Try to minimize the usage of dynamic queries. If you are using a dynamic query like: SELECT * FROM </a:t>
            </a:r>
            <a:r>
              <a:rPr lang="en-US" b="1" dirty="0" err="1" smtClean="0"/>
              <a:t>mydb.dbo.emp</a:t>
            </a:r>
            <a:r>
              <a:rPr lang="en-US" b="1" dirty="0" smtClean="0"/>
              <a:t> where </a:t>
            </a:r>
            <a:r>
              <a:rPr lang="en-US" b="1" dirty="0" err="1" smtClean="0"/>
              <a:t>empid</a:t>
            </a:r>
            <a:r>
              <a:rPr lang="en-US" b="1" dirty="0" smtClean="0"/>
              <a:t> = @</a:t>
            </a:r>
            <a:r>
              <a:rPr lang="en-US" b="1" dirty="0" err="1" smtClean="0"/>
              <a:t>eid</a:t>
            </a:r>
            <a:r>
              <a:rPr lang="en-US" b="1" dirty="0" smtClean="0"/>
              <a:t> then there is no problem. You can supply a value for the @</a:t>
            </a:r>
            <a:r>
              <a:rPr lang="en-US" b="1" dirty="0" err="1" smtClean="0"/>
              <a:t>eid</a:t>
            </a:r>
            <a:r>
              <a:rPr lang="en-US" b="1" dirty="0" smtClean="0"/>
              <a:t> parameter and there is no recompilation of the execution plan in the database cache. But if you are using a SQL query like </a:t>
            </a:r>
          </a:p>
          <a:p>
            <a:pPr algn="just">
              <a:buNone/>
            </a:pPr>
            <a:r>
              <a:rPr lang="en-US" b="1" dirty="0" smtClean="0"/>
              <a:t/>
            </a:r>
            <a:br>
              <a:rPr lang="en-US" b="1" dirty="0" smtClean="0"/>
            </a:br>
            <a:r>
              <a:rPr lang="en-US" b="1" dirty="0" smtClean="0"/>
              <a:t>SELECT * FROM </a:t>
            </a:r>
            <a:r>
              <a:rPr lang="en-US" b="1" dirty="0" err="1" smtClean="0"/>
              <a:t>emp</a:t>
            </a:r>
            <a:r>
              <a:rPr lang="en-US" b="1" dirty="0" smtClean="0"/>
              <a:t> where </a:t>
            </a:r>
            <a:r>
              <a:rPr lang="en-US" b="1" dirty="0" err="1" smtClean="0"/>
              <a:t>empid</a:t>
            </a:r>
            <a:r>
              <a:rPr lang="en-US" b="1" dirty="0" smtClean="0"/>
              <a:t> = " + @</a:t>
            </a:r>
            <a:r>
              <a:rPr lang="en-US" b="1" dirty="0" err="1" smtClean="0"/>
              <a:t>eid</a:t>
            </a:r>
            <a:r>
              <a:rPr lang="en-US" b="1" dirty="0" smtClean="0"/>
              <a:t> and supply a parameter (say 100), then the cache will keep the execution plan for the value of 100 only. If the id changes (to say 101), it will recompile the statement. Hence, this approach is slower than the previous one. (You can get the exact value of the SQL statement from Profiler)</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09800" y="457200"/>
            <a:ext cx="6324600" cy="3139321"/>
          </a:xfrm>
          <a:prstGeom prst="rect">
            <a:avLst/>
          </a:prstGeom>
        </p:spPr>
        <p:txBody>
          <a:bodyPr wrap="square">
            <a:spAutoFit/>
          </a:bodyPr>
          <a:lstStyle/>
          <a:p>
            <a:r>
              <a:rPr lang="en-US" b="1" dirty="0" smtClean="0"/>
              <a:t>Fully Qualified Names - Always use the fully qualified name when calling stored procedures. This would be the format </a:t>
            </a:r>
            <a:r>
              <a:rPr lang="en-US" b="1" dirty="0" err="1" smtClean="0"/>
              <a:t>database_name.schema_name.table_name</a:t>
            </a:r>
            <a:r>
              <a:rPr lang="en-US" b="1" dirty="0" smtClean="0"/>
              <a:t>. For example, use EXEC </a:t>
            </a:r>
            <a:r>
              <a:rPr lang="en-US" b="1" dirty="0" err="1" smtClean="0"/>
              <a:t>master.dbo.Your_Proc_name</a:t>
            </a:r>
            <a:r>
              <a:rPr lang="en-US" b="1" dirty="0" smtClean="0"/>
              <a:t> instead of EXEC </a:t>
            </a:r>
            <a:r>
              <a:rPr lang="en-US" b="1" dirty="0" err="1" smtClean="0"/>
              <a:t>Your_Proc_name</a:t>
            </a:r>
            <a:r>
              <a:rPr lang="en-US" b="1" dirty="0" smtClean="0"/>
              <a:t> This is a very common mistake, which causes an extra trip to the procedure cache to get the execution plan for execution. Also try to use the schema name while creating a procedure. Like: CREATE PROCEDURE </a:t>
            </a:r>
            <a:r>
              <a:rPr lang="en-US" b="1" dirty="0" err="1" smtClean="0"/>
              <a:t>dbo.Your_Proc_name</a:t>
            </a:r>
            <a:r>
              <a:rPr lang="en-US" b="1" dirty="0" smtClean="0"/>
              <a:t> instead of CREATE PROCEDURE </a:t>
            </a:r>
            <a:r>
              <a:rPr lang="en-US" b="1" dirty="0" err="1" smtClean="0"/>
              <a:t>Your_Proc_name</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209800" y="381000"/>
            <a:ext cx="6019800"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effectLst/>
                <a:latin typeface="Arial" pitchFamily="34" charset="0"/>
                <a:ea typeface="Times New Roman" pitchFamily="18" charset="0"/>
                <a:cs typeface="Arial" pitchFamily="34" charset="0"/>
              </a:rPr>
              <a:t>SET NOCOUNT ON - This suppresses the message that shows number of rows affected by SQL statement. Otherwise this can cause extra network traffic and can have some serious impact on performance when the procedure is called frequently.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effectLst/>
                <a:latin typeface="Arial" pitchFamily="34" charset="0"/>
                <a:ea typeface="Times New Roman" pitchFamily="18" charset="0"/>
                <a:cs typeface="Arial" pitchFamily="34" charset="0"/>
              </a:rPr>
              <a:t>Its recommend  to use SET NOCOUNT ON for the shake of performance unless there is a very good reason for using it.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1447800" y="609600"/>
            <a:ext cx="7772400" cy="8382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FF6600"/>
                </a:solidFill>
                <a:effectLst/>
                <a:uLnTx/>
                <a:uFillTx/>
                <a:latin typeface="+mj-lt"/>
                <a:ea typeface="+mj-ea"/>
                <a:cs typeface="+mj-cs"/>
              </a:rPr>
              <a:t>Naming </a:t>
            </a:r>
            <a:r>
              <a:rPr kumimoji="0" lang="en-US" sz="2800" b="0" i="0" u="none" strike="noStrike" kern="0" cap="none" spc="0" normalizeH="0" baseline="0" noProof="0" dirty="0" err="1" smtClean="0">
                <a:ln>
                  <a:noFill/>
                </a:ln>
                <a:solidFill>
                  <a:srgbClr val="FF6600"/>
                </a:solidFill>
                <a:effectLst/>
                <a:uLnTx/>
                <a:uFillTx/>
                <a:latin typeface="+mj-lt"/>
                <a:ea typeface="+mj-ea"/>
                <a:cs typeface="+mj-cs"/>
              </a:rPr>
              <a:t>Procs</a:t>
            </a:r>
            <a:endParaRPr kumimoji="0" lang="en-US" sz="2800" b="0" i="0" u="none" strike="noStrike" kern="0" cap="none" spc="0" normalizeH="0" baseline="0" noProof="0" dirty="0">
              <a:ln>
                <a:noFill/>
              </a:ln>
              <a:solidFill>
                <a:srgbClr val="FF6600"/>
              </a:solidFill>
              <a:effectLst/>
              <a:uLnTx/>
              <a:uFillTx/>
              <a:latin typeface="+mj-lt"/>
              <a:ea typeface="+mj-ea"/>
              <a:cs typeface="+mj-cs"/>
            </a:endParaRPr>
          </a:p>
        </p:txBody>
      </p:sp>
      <p:sp>
        <p:nvSpPr>
          <p:cNvPr id="4" name="Rectangle 3"/>
          <p:cNvSpPr txBox="1">
            <a:spLocks noChangeArrowheads="1"/>
          </p:cNvSpPr>
          <p:nvPr/>
        </p:nvSpPr>
        <p:spPr bwMode="auto">
          <a:xfrm>
            <a:off x="1447800" y="1447800"/>
            <a:ext cx="7772400" cy="48768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Do NOT use </a:t>
            </a:r>
            <a:r>
              <a:rPr kumimoji="0" lang="en-US" b="0" i="0" u="none" strike="noStrike" kern="0" cap="none" spc="0" normalizeH="0" baseline="0" noProof="0" dirty="0" err="1" smtClean="0">
                <a:ln>
                  <a:noFill/>
                </a:ln>
                <a:solidFill>
                  <a:srgbClr val="DDDDDD"/>
                </a:solidFill>
                <a:effectLst/>
                <a:uLnTx/>
                <a:uFillTx/>
                <a:latin typeface="+mn-lt"/>
                <a:ea typeface="+mn-ea"/>
                <a:cs typeface="+mn-cs"/>
              </a:rPr>
              <a:t>sp_xxx</a:t>
            </a:r>
            <a:r>
              <a:rPr kumimoji="0" lang="en-US" b="0" i="0" u="none" strike="noStrike" kern="0" cap="none" spc="0" normalizeH="0" baseline="0" noProof="0" dirty="0" smtClean="0">
                <a:ln>
                  <a:noFill/>
                </a:ln>
                <a:solidFill>
                  <a:srgbClr val="DDDDDD"/>
                </a:solidFill>
                <a:effectLst/>
                <a:uLnTx/>
                <a:uFillTx/>
                <a:latin typeface="+mn-lt"/>
                <a:ea typeface="+mn-ea"/>
                <a:cs typeface="+mn-cs"/>
              </a:rPr>
              <a:t> as a naming convention.</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Causes additional searches and added I/O.</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sz="1600"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SQL Server will scan the procedure cache for Master, </a:t>
            </a:r>
            <a:br>
              <a:rPr kumimoji="0" lang="en-US" sz="1600" b="0" i="0" u="none" strike="noStrike" kern="0" cap="none" spc="0" normalizeH="0" baseline="0" noProof="0" dirty="0" smtClean="0">
                <a:ln>
                  <a:noFill/>
                </a:ln>
                <a:solidFill>
                  <a:srgbClr val="DDDDDD"/>
                </a:solidFill>
                <a:effectLst/>
                <a:uLnTx/>
                <a:uFillTx/>
                <a:latin typeface="+mn-lt"/>
                <a:cs typeface="+mn-cs"/>
              </a:rPr>
            </a:br>
            <a:r>
              <a:rPr kumimoji="0" lang="en-US" sz="1600" b="0" i="0" u="none" strike="noStrike" kern="0" cap="none" spc="0" normalizeH="0" baseline="0" noProof="0" dirty="0" smtClean="0">
                <a:ln>
                  <a:noFill/>
                </a:ln>
                <a:solidFill>
                  <a:srgbClr val="DDDDDD"/>
                </a:solidFill>
                <a:effectLst/>
                <a:uLnTx/>
                <a:uFillTx/>
                <a:latin typeface="+mn-lt"/>
                <a:cs typeface="+mn-cs"/>
              </a:rPr>
              <a:t>no matter what database the procedure was executed from</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sz="1600"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SQL Server will then acquire an exclusive COMPILE lock to </a:t>
            </a:r>
            <a:br>
              <a:rPr kumimoji="0" lang="en-US" sz="1600" b="0" i="0" u="none" strike="noStrike" kern="0" cap="none" spc="0" normalizeH="0" baseline="0" noProof="0" dirty="0" smtClean="0">
                <a:ln>
                  <a:noFill/>
                </a:ln>
                <a:solidFill>
                  <a:srgbClr val="DDDDDD"/>
                </a:solidFill>
                <a:effectLst/>
                <a:uLnTx/>
                <a:uFillTx/>
                <a:latin typeface="+mn-lt"/>
                <a:cs typeface="+mn-cs"/>
              </a:rPr>
            </a:br>
            <a:r>
              <a:rPr kumimoji="0" lang="en-US" sz="1600" b="0" i="0" u="none" strike="noStrike" kern="0" cap="none" spc="0" normalizeH="0" baseline="0" noProof="0" dirty="0" smtClean="0">
                <a:ln>
                  <a:noFill/>
                </a:ln>
                <a:solidFill>
                  <a:srgbClr val="DDDDDD"/>
                </a:solidFill>
                <a:effectLst/>
                <a:uLnTx/>
                <a:uFillTx/>
                <a:latin typeface="+mn-lt"/>
                <a:cs typeface="+mn-cs"/>
              </a:rPr>
              <a:t>perform a second search in the local database</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sz="1600"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If a user stored procedure has same name as an </a:t>
            </a:r>
            <a:r>
              <a:rPr kumimoji="0" lang="en-US" sz="1600" b="0" i="0" u="none" strike="noStrike" kern="0" cap="none" spc="0" normalizeH="0" baseline="0" noProof="0" dirty="0" err="1" smtClean="0">
                <a:ln>
                  <a:noFill/>
                </a:ln>
                <a:solidFill>
                  <a:srgbClr val="DDDDDD"/>
                </a:solidFill>
                <a:effectLst/>
                <a:uLnTx/>
                <a:uFillTx/>
                <a:latin typeface="+mn-lt"/>
                <a:cs typeface="+mn-cs"/>
              </a:rPr>
              <a:t>sp_xxx</a:t>
            </a:r>
            <a:r>
              <a:rPr kumimoji="0" lang="en-US" sz="1600" b="0" i="0" u="none" strike="noStrike" kern="0" cap="none" spc="0" normalizeH="0" baseline="0" noProof="0" dirty="0" smtClean="0">
                <a:ln>
                  <a:noFill/>
                </a:ln>
                <a:solidFill>
                  <a:srgbClr val="DDDDDD"/>
                </a:solidFill>
                <a:effectLst/>
                <a:uLnTx/>
                <a:uFillTx/>
                <a:latin typeface="+mn-lt"/>
                <a:cs typeface="+mn-cs"/>
              </a:rPr>
              <a:t> stored procedure in MASTER, then the user procedure will NEVER be used.</a:t>
            </a:r>
            <a:endParaRPr kumimoji="0" lang="en-US" sz="1600" b="0" i="0" u="none" strike="noStrike" kern="0" cap="none" spc="0" normalizeH="0" baseline="0" noProof="0" dirty="0">
              <a:ln>
                <a:noFill/>
              </a:ln>
              <a:solidFill>
                <a:srgbClr val="DDDDDD"/>
              </a:solidFill>
              <a:effectLst/>
              <a:uLnTx/>
              <a:uFillTx/>
              <a:latin typeface="+mn-lt"/>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09800" y="1143000"/>
            <a:ext cx="5943600" cy="3139321"/>
          </a:xfrm>
          <a:prstGeom prst="rect">
            <a:avLst/>
          </a:prstGeom>
        </p:spPr>
        <p:txBody>
          <a:bodyPr wrap="square">
            <a:spAutoFit/>
          </a:bodyPr>
          <a:lstStyle/>
          <a:p>
            <a:pPr algn="just"/>
            <a:r>
              <a:rPr lang="en-US" dirty="0" smtClean="0"/>
              <a:t>The sp_ prefix - Don't use the "sp_" prefix in a stored procedure name as the "sp_" prefix is reserved for system stored procedures. Any stored procedure that has the "sp_" prefix will cause an extra lookup in the MASTER database If a stored procedure uses same name in both the user database and a system database, the stored procedure in the user database will execute but first it will find the procedure in resource database and then the user database (for SQL server 2005/2008/2012) hence causing an extra burden to the server.</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057400" y="352246"/>
            <a:ext cx="65532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sp_executeSQL</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and the KEEPFIXED PLAN options- Both </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sp_executesql</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and the KEEPFIXED PLAN option avoid the recompilation of a stored procedure. If you want to provide parameterized dynamic SQL, then go for </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sp_executesql</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instead of EXEC(</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proc_name</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Here the execution plan for the procedure is stored with the variable name in cache memory. When the variable values are supplied, then the values are simply mapped to the query, hence no need for a recompilation.</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Update: Keep in mind that recompilations are not always bad. Sometimes, using an old and inefficient plan can make the procedure more slower.</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Use the OPTION KEEPFIXED PLAN hint while selecting records from temporary tables. If the query contains this hint, then its plan is not recompiled</a:t>
            </a: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ourier New" pitchFamily="49" charset="0"/>
                <a:ea typeface="Times New Roman" pitchFamily="18" charset="0"/>
                <a:cs typeface="Courier New" pitchFamily="49" charset="0"/>
              </a:rPr>
              <a:t>CREATE PROCEDURE </a:t>
            </a:r>
            <a:r>
              <a:rPr kumimoji="0" lang="en-US" sz="1600" b="0" i="0" u="none" strike="noStrike" cap="none" normalizeH="0" baseline="0" dirty="0" err="1" smtClean="0">
                <a:ln>
                  <a:noFill/>
                </a:ln>
                <a:effectLst/>
                <a:latin typeface="Courier New" pitchFamily="49" charset="0"/>
                <a:ea typeface="Times New Roman" pitchFamily="18" charset="0"/>
                <a:cs typeface="Courier New" pitchFamily="49" charset="0"/>
              </a:rPr>
              <a:t>my_proc</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ourier New" pitchFamily="49" charset="0"/>
                <a:ea typeface="Times New Roman" pitchFamily="18" charset="0"/>
                <a:cs typeface="Courier New" pitchFamily="49" charset="0"/>
              </a:rPr>
              <a:t>AS</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ourier New" pitchFamily="49" charset="0"/>
                <a:ea typeface="Times New Roman" pitchFamily="18" charset="0"/>
                <a:cs typeface="Courier New" pitchFamily="49" charset="0"/>
              </a:rPr>
              <a:t>CREATE TABLE #t (a </a:t>
            </a:r>
            <a:r>
              <a:rPr kumimoji="0" lang="en-US" sz="1600" b="0" i="0" u="none" strike="noStrike" cap="none" normalizeH="0" baseline="0" dirty="0" err="1" smtClean="0">
                <a:ln>
                  <a:noFill/>
                </a:ln>
                <a:effectLst/>
                <a:latin typeface="Courier New" pitchFamily="49" charset="0"/>
                <a:ea typeface="Times New Roman" pitchFamily="18" charset="0"/>
                <a:cs typeface="Courier New" pitchFamily="49" charset="0"/>
              </a:rPr>
              <a:t>int</a:t>
            </a:r>
            <a:r>
              <a:rPr kumimoji="0" lang="en-US" sz="1600" b="0" i="0" u="none" strike="noStrike" cap="none" normalizeH="0" baseline="0" dirty="0" smtClean="0">
                <a:ln>
                  <a:noFill/>
                </a:ln>
                <a:effectLst/>
                <a:latin typeface="Courier New" pitchFamily="49" charset="0"/>
                <a:ea typeface="Times New Roman" pitchFamily="18" charset="0"/>
                <a:cs typeface="Courier New" pitchFamily="49" charset="0"/>
              </a:rPr>
              <a:t> )</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ourier New" pitchFamily="49" charset="0"/>
                <a:ea typeface="Times New Roman" pitchFamily="18" charset="0"/>
                <a:cs typeface="Courier New" pitchFamily="49" charset="0"/>
              </a:rPr>
              <a:t>SELECT * FROM #t</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ourier New" pitchFamily="49" charset="0"/>
                <a:ea typeface="Times New Roman" pitchFamily="18" charset="0"/>
                <a:cs typeface="Courier New" pitchFamily="49" charset="0"/>
              </a:rPr>
              <a:t>INSERT #t SELECT * from retest</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ourier New" pitchFamily="49" charset="0"/>
                <a:ea typeface="Times New Roman" pitchFamily="18" charset="0"/>
                <a:cs typeface="Courier New" pitchFamily="49" charset="0"/>
              </a:rPr>
              <a:t>SELECT COUNT(*) FROM #t WHERE a = 37</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ourier New" pitchFamily="49" charset="0"/>
                <a:ea typeface="Times New Roman" pitchFamily="18" charset="0"/>
                <a:cs typeface="Courier New" pitchFamily="49" charset="0"/>
              </a:rPr>
              <a:t>OPTION (KEEPFIXED PLAN)</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As an example of </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sp_executesql</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we can write:</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sp_executesql</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N'SELECT * FROM </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mydb.dbo.emp</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where </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empid</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 @</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eid</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N'@eid</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int</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effectLst/>
                <a:latin typeface="Calibri" pitchFamily="34" charset="0"/>
                <a:ea typeface="Times New Roman" pitchFamily="18" charset="0"/>
                <a:cs typeface="Times New Roman" pitchFamily="18" charset="0"/>
              </a:rPr>
              <a:t>eid</a:t>
            </a:r>
            <a:r>
              <a:rPr kumimoji="0" lang="en-US" sz="1600" b="0" i="0" u="none" strike="noStrike" cap="none" normalizeH="0" baseline="0" dirty="0" smtClean="0">
                <a:ln>
                  <a:noFill/>
                </a:ln>
                <a:effectLst/>
                <a:latin typeface="Calibri" pitchFamily="34" charset="0"/>
                <a:ea typeface="Times New Roman" pitchFamily="18" charset="0"/>
                <a:cs typeface="Times New Roman" pitchFamily="18" charset="0"/>
              </a:rPr>
              <a:t>=40</a:t>
            </a:r>
            <a:endParaRPr kumimoji="0" lang="en-US" sz="10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sz="2400" b="0" i="0" u="none" strike="noStrike" cap="none" normalizeH="0" baseline="0" dirty="0" smtClean="0">
              <a:ln>
                <a:noFill/>
              </a:ln>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1219200" y="152400"/>
            <a:ext cx="7772400" cy="8382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FF6600"/>
                </a:solidFill>
                <a:effectLst/>
                <a:uLnTx/>
                <a:uFillTx/>
                <a:latin typeface="+mj-lt"/>
                <a:ea typeface="+mj-ea"/>
                <a:cs typeface="+mj-cs"/>
              </a:rPr>
              <a:t>Calling Procs</a:t>
            </a:r>
            <a:endParaRPr kumimoji="0" lang="en-US" sz="3200" b="0" i="0" u="none" strike="noStrike" kern="0" cap="none" spc="0" normalizeH="0" baseline="0" noProof="0" dirty="0">
              <a:ln>
                <a:noFill/>
              </a:ln>
              <a:solidFill>
                <a:srgbClr val="FF6600"/>
              </a:solidFill>
              <a:effectLst/>
              <a:uLnTx/>
              <a:uFillTx/>
              <a:latin typeface="+mj-lt"/>
              <a:ea typeface="+mj-ea"/>
              <a:cs typeface="+mj-cs"/>
            </a:endParaRPr>
          </a:p>
        </p:txBody>
      </p:sp>
      <p:sp>
        <p:nvSpPr>
          <p:cNvPr id="4" name="Rectangle 3"/>
          <p:cNvSpPr txBox="1">
            <a:spLocks noChangeArrowheads="1"/>
          </p:cNvSpPr>
          <p:nvPr/>
        </p:nvSpPr>
        <p:spPr bwMode="auto">
          <a:xfrm>
            <a:off x="1219200" y="990600"/>
            <a:ext cx="7772400" cy="48768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dirty="0" smtClean="0">
                <a:ln>
                  <a:noFill/>
                </a:ln>
                <a:solidFill>
                  <a:srgbClr val="DDDDDD"/>
                </a:solidFill>
                <a:effectLst/>
                <a:uLnTx/>
                <a:uFillTx/>
                <a:latin typeface="+mn-lt"/>
                <a:ea typeface="+mn-ea"/>
                <a:cs typeface="+mn-cs"/>
              </a:rPr>
              <a:t>Use stored procedure calls rather than embedded SQL</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dirty="0" smtClean="0">
                <a:ln>
                  <a:noFill/>
                </a:ln>
                <a:solidFill>
                  <a:srgbClr val="DDDDDD"/>
                </a:solidFill>
                <a:effectLst/>
                <a:uLnTx/>
                <a:uFillTx/>
                <a:latin typeface="+mn-lt"/>
                <a:ea typeface="+mn-ea"/>
                <a:cs typeface="+mn-cs"/>
              </a:rPr>
              <a:t>EXEC versus SP_EXECUTESQL</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dirty="0" smtClean="0">
                <a:ln>
                  <a:noFill/>
                </a:ln>
                <a:solidFill>
                  <a:srgbClr val="DDDDDD"/>
                </a:solidFill>
                <a:effectLst/>
                <a:uLnTx/>
                <a:uFillTx/>
                <a:latin typeface="+mn-lt"/>
                <a:cs typeface="+mn-cs"/>
              </a:rPr>
              <a:t>same behavior with regard to batches, the scope of names, </a:t>
            </a:r>
            <a:br>
              <a:rPr kumimoji="0" lang="en-US" b="0" i="0" u="none" strike="noStrike" kern="0" cap="none" spc="0" normalizeH="0" baseline="0" noProof="0" dirty="0" smtClean="0">
                <a:ln>
                  <a:noFill/>
                </a:ln>
                <a:solidFill>
                  <a:srgbClr val="DDDDDD"/>
                </a:solidFill>
                <a:effectLst/>
                <a:uLnTx/>
                <a:uFillTx/>
                <a:latin typeface="+mn-lt"/>
                <a:cs typeface="+mn-cs"/>
              </a:rPr>
            </a:br>
            <a:r>
              <a:rPr kumimoji="0" lang="en-US" b="0" i="0" u="none" strike="noStrike" kern="0" cap="none" spc="0" normalizeH="0" baseline="0" noProof="0" dirty="0" smtClean="0">
                <a:ln>
                  <a:noFill/>
                </a:ln>
                <a:solidFill>
                  <a:srgbClr val="DDDDDD"/>
                </a:solidFill>
                <a:effectLst/>
                <a:uLnTx/>
                <a:uFillTx/>
                <a:latin typeface="+mn-lt"/>
                <a:cs typeface="+mn-cs"/>
              </a:rPr>
              <a:t>and database context</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dirty="0" smtClean="0">
                <a:ln>
                  <a:noFill/>
                </a:ln>
                <a:solidFill>
                  <a:srgbClr val="DDDDDD"/>
                </a:solidFill>
                <a:effectLst/>
                <a:uLnTx/>
                <a:uFillTx/>
                <a:latin typeface="+mn-lt"/>
                <a:cs typeface="+mn-cs"/>
              </a:rPr>
              <a:t>EXEC compiles entire SQL at one time</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dirty="0" smtClean="0">
                <a:ln>
                  <a:noFill/>
                </a:ln>
                <a:solidFill>
                  <a:srgbClr val="DDDDDD"/>
                </a:solidFill>
                <a:effectLst/>
                <a:uLnTx/>
                <a:uFillTx/>
                <a:latin typeface="+mn-lt"/>
                <a:cs typeface="+mn-cs"/>
              </a:rPr>
              <a:t>SP_EXECUTE compiles and executes as an execution plan separate from the execution plan of the batch that called </a:t>
            </a:r>
            <a:r>
              <a:rPr kumimoji="0" lang="en-US" b="1" i="0" u="none" strike="noStrike" kern="0" cap="none" spc="0" normalizeH="0" baseline="0" noProof="0" dirty="0" err="1" smtClean="0">
                <a:ln>
                  <a:noFill/>
                </a:ln>
                <a:solidFill>
                  <a:srgbClr val="DDDDDD"/>
                </a:solidFill>
                <a:effectLst/>
                <a:uLnTx/>
                <a:uFillTx/>
                <a:latin typeface="+mn-lt"/>
                <a:cs typeface="+mn-cs"/>
              </a:rPr>
              <a:t>sp_executesql</a:t>
            </a:r>
            <a:r>
              <a:rPr kumimoji="0" lang="en-US" b="0" i="0" u="none" strike="noStrike" kern="0" cap="none" spc="0" normalizeH="0" baseline="0" noProof="0" dirty="0" smtClean="0">
                <a:ln>
                  <a:noFill/>
                </a:ln>
                <a:solidFill>
                  <a:srgbClr val="DDDDDD"/>
                </a:solidFill>
                <a:effectLst/>
                <a:uLnTx/>
                <a:uFillTx/>
                <a:latin typeface="+mn-lt"/>
                <a:cs typeface="+mn-cs"/>
              </a:rPr>
              <a:t> itself.</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dirty="0" smtClean="0">
                <a:ln>
                  <a:noFill/>
                </a:ln>
                <a:solidFill>
                  <a:srgbClr val="DDDDDD"/>
                </a:solidFill>
                <a:effectLst/>
                <a:uLnTx/>
                <a:uFillTx/>
                <a:latin typeface="+mn-lt"/>
                <a:cs typeface="+mn-cs"/>
              </a:rPr>
              <a:t>SP_EXECUTESQL executes a Transact-SQL statement or batch that can be reused many times, or that has been built dynamically, using a single execution plan.</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dirty="0" smtClean="0">
                <a:ln>
                  <a:noFill/>
                </a:ln>
                <a:solidFill>
                  <a:srgbClr val="DDDDDD"/>
                </a:solidFill>
                <a:effectLst/>
                <a:uLnTx/>
                <a:uFillTx/>
                <a:latin typeface="+mn-lt"/>
                <a:cs typeface="+mn-cs"/>
              </a:rPr>
              <a:t>Often better than EXEC.</a:t>
            </a:r>
          </a:p>
          <a:p>
            <a:pPr marL="742950" marR="0" lvl="1" indent="-285750" algn="l" defTabSz="914400" rtl="0" eaLnBrk="1" fontAlgn="base" latinLnBrk="0" hangingPunct="1">
              <a:lnSpc>
                <a:spcPct val="100000"/>
              </a:lnSpc>
              <a:spcBef>
                <a:spcPct val="20000"/>
              </a:spcBef>
              <a:spcAft>
                <a:spcPct val="0"/>
              </a:spcAft>
              <a:buClr>
                <a:srgbClr val="777777"/>
              </a:buClr>
              <a:buSzTx/>
              <a:buFontTx/>
              <a:buNone/>
              <a:tabLst/>
              <a:defRPr/>
            </a:pPr>
            <a:endParaRPr kumimoji="0" lang="en-US"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b="0" i="0" u="none" strike="noStrike" kern="0" cap="none" spc="0" normalizeH="0" baseline="0" noProof="0" dirty="0" smtClean="0">
              <a:ln>
                <a:noFill/>
              </a:ln>
              <a:solidFill>
                <a:srgbClr val="DDDDDD"/>
              </a:solidFill>
              <a:effectLst/>
              <a:uLnTx/>
              <a:uFillTx/>
              <a:latin typeface="+mn-lt"/>
              <a:cs typeface="+mn-cs"/>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b="0" i="0" u="none" strike="noStrike" kern="0" cap="none" spc="0" normalizeH="0" baseline="0" noProof="0" dirty="0">
              <a:ln>
                <a:noFill/>
              </a:ln>
              <a:solidFill>
                <a:srgbClr val="DDDDDD"/>
              </a:solidFill>
              <a:effectLst/>
              <a:uLnTx/>
              <a:uFillTx/>
              <a:latin typeface="+mn-lt"/>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905000" y="609600"/>
            <a:ext cx="6324600" cy="307776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pitchFamily="34" charset="0"/>
                <a:ea typeface="Times New Roman" pitchFamily="18" charset="0"/>
                <a:cs typeface="Arial" pitchFamily="34" charset="0"/>
              </a:rPr>
              <a:t>SELECT </a:t>
            </a:r>
            <a:r>
              <a:rPr kumimoji="0" lang="en-US" sz="2400" b="0" i="0" u="none" strike="noStrike" cap="none" normalizeH="0" baseline="0" dirty="0" err="1" smtClean="0">
                <a:ln>
                  <a:noFill/>
                </a:ln>
                <a:effectLst/>
                <a:latin typeface="Arial" pitchFamily="34" charset="0"/>
                <a:ea typeface="Times New Roman" pitchFamily="18" charset="0"/>
                <a:cs typeface="Arial" pitchFamily="34" charset="0"/>
              </a:rPr>
              <a:t>vs</a:t>
            </a:r>
            <a:r>
              <a:rPr kumimoji="0" lang="en-US" sz="2400" b="0" i="0" u="none" strike="noStrike" cap="none" normalizeH="0" baseline="0" dirty="0" smtClean="0">
                <a:ln>
                  <a:noFill/>
                </a:ln>
                <a:effectLst/>
                <a:latin typeface="Arial" pitchFamily="34" charset="0"/>
                <a:ea typeface="Times New Roman" pitchFamily="18" charset="0"/>
                <a:cs typeface="Arial" pitchFamily="34" charset="0"/>
              </a:rPr>
              <a:t> SET - A single SELECT statement can assign values to different variables and is much faster than multiple SET statements assigning values to multiple different variables.</a:t>
            </a:r>
            <a:br>
              <a:rPr kumimoji="0" lang="en-US" sz="2400" b="0" i="0" u="none" strike="noStrike" cap="none" normalizeH="0" baseline="0" dirty="0" smtClean="0">
                <a:ln>
                  <a:noFill/>
                </a:ln>
                <a:effectLst/>
                <a:latin typeface="Arial" pitchFamily="34" charset="0"/>
                <a:ea typeface="Times New Roman" pitchFamily="18" charset="0"/>
                <a:cs typeface="Arial" pitchFamily="34" charset="0"/>
              </a:rPr>
            </a:br>
            <a:endParaRPr kumimoji="0" lang="en-US" sz="12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effectLst/>
                <a:latin typeface="Arial Unicode MS" pitchFamily="34" charset="-128"/>
                <a:ea typeface="Times New Roman" pitchFamily="18" charset="0"/>
                <a:cs typeface="Courier New" pitchFamily="49" charset="0"/>
              </a:rPr>
              <a:t>SELECT @Var1 = @Var1 + 1, @Var2 = @Var2 – 1</a:t>
            </a:r>
            <a:br>
              <a:rPr kumimoji="0" lang="en-US" sz="1600" b="0" i="0" u="none" strike="noStrike" cap="none" normalizeH="0" baseline="0" dirty="0" smtClean="0">
                <a:ln>
                  <a:noFill/>
                </a:ln>
                <a:effectLst/>
                <a:latin typeface="Arial Unicode MS" pitchFamily="34" charset="-128"/>
                <a:ea typeface="Times New Roman" pitchFamily="18" charset="0"/>
                <a:cs typeface="Courier New" pitchFamily="49" charset="0"/>
              </a:rPr>
            </a:br>
            <a:endParaRPr kumimoji="0" lang="en-US" sz="2400" b="0" i="0" u="none" strike="noStrike" cap="none" normalizeH="0" baseline="0" dirty="0" smtClean="0">
              <a:ln>
                <a:noFill/>
              </a:ln>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pitchFamily="34" charset="0"/>
                <a:ea typeface="Times New Roman" pitchFamily="18" charset="0"/>
                <a:cs typeface="Arial" pitchFamily="34" charset="0"/>
              </a:rPr>
              <a:t>instead of</a:t>
            </a:r>
            <a:br>
              <a:rPr kumimoji="0" lang="en-US" sz="2400" b="0" i="0" u="none" strike="noStrike" cap="none" normalizeH="0" baseline="0" dirty="0" smtClean="0">
                <a:ln>
                  <a:noFill/>
                </a:ln>
                <a:effectLst/>
                <a:latin typeface="Arial" pitchFamily="34" charset="0"/>
                <a:ea typeface="Times New Roman" pitchFamily="18" charset="0"/>
                <a:cs typeface="Arial" pitchFamily="34" charset="0"/>
              </a:rPr>
            </a:br>
            <a:endParaRPr kumimoji="0" lang="en-US" sz="12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effectLst/>
                <a:latin typeface="Arial Unicode MS" pitchFamily="34" charset="-128"/>
                <a:ea typeface="Times New Roman" pitchFamily="18" charset="0"/>
                <a:cs typeface="Courier New" pitchFamily="49" charset="0"/>
              </a:rPr>
              <a:t>SET @Var1 = @Var1 + 1SET @Var2 = @Var2 - 1</a:t>
            </a:r>
            <a:endParaRPr kumimoji="0" lang="en-US" sz="3600" b="0" i="0" u="none" strike="noStrike" cap="none" normalizeH="0" baseline="0" dirty="0" smtClean="0">
              <a:ln>
                <a:noFill/>
              </a:ln>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0" y="609600"/>
            <a:ext cx="5943600" cy="1532727"/>
          </a:xfrm>
          <a:prstGeom prst="rect">
            <a:avLst/>
          </a:prstGeom>
        </p:spPr>
        <p:txBody>
          <a:bodyPr wrap="square">
            <a:spAutoFit/>
          </a:bodyPr>
          <a:lstStyle/>
          <a:p>
            <a:pPr algn="just"/>
            <a:r>
              <a:rPr lang="en-US" b="1" dirty="0" smtClean="0"/>
              <a:t>WHERE clauses - In a WHERE clause, the various operators used directly affect how fast a query can run. Here are the conditional operators used in the WHERE clause, ordered by their precedence.</a:t>
            </a:r>
          </a:p>
          <a:p>
            <a:pPr algn="just"/>
            <a:r>
              <a:rPr lang="en-US" b="1" dirty="0" smtClean="0"/>
              <a:t>=, &gt;, &lt;, &gt;=, &lt;=, &lt;&gt;, !=, !&gt;, !&lt;</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6" name="Title 1"/>
          <p:cNvSpPr txBox="1">
            <a:spLocks/>
          </p:cNvSpPr>
          <p:nvPr/>
        </p:nvSpPr>
        <p:spPr bwMode="auto">
          <a:xfrm>
            <a:off x="1676400" y="70408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normAutofit fontScale="97500"/>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rgbClr val="FF6600"/>
                </a:solidFill>
                <a:effectLst/>
                <a:uLnTx/>
                <a:uFillTx/>
                <a:latin typeface="+mj-lt"/>
                <a:ea typeface="+mj-ea"/>
                <a:cs typeface="+mj-cs"/>
              </a:rPr>
              <a:t>Include Column List in INSERT Statement</a:t>
            </a:r>
            <a:endParaRPr kumimoji="0" lang="en-US" sz="2400" b="0" i="0" u="none" strike="noStrike" kern="0" cap="none" spc="0" normalizeH="0" baseline="0" noProof="0" dirty="0">
              <a:ln>
                <a:noFill/>
              </a:ln>
              <a:solidFill>
                <a:srgbClr val="FF6600"/>
              </a:solidFill>
              <a:effectLst/>
              <a:uLnTx/>
              <a:uFillTx/>
              <a:latin typeface="+mj-lt"/>
              <a:ea typeface="+mj-ea"/>
              <a:cs typeface="+mj-cs"/>
            </a:endParaRPr>
          </a:p>
        </p:txBody>
      </p:sp>
      <p:sp>
        <p:nvSpPr>
          <p:cNvPr id="7" name="Content Placeholder 2"/>
          <p:cNvSpPr txBox="1">
            <a:spLocks/>
          </p:cNvSpPr>
          <p:nvPr/>
        </p:nvSpPr>
        <p:spPr bwMode="auto">
          <a:xfrm>
            <a:off x="1676400" y="1600200"/>
            <a:ext cx="6248400" cy="34290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noAutofit/>
          </a:bodyPr>
          <a:lstStyle/>
          <a:p>
            <a:pPr marL="0" marR="0" lvl="0" indent="0"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dirty="0" smtClean="0">
                <a:ln>
                  <a:noFill/>
                </a:ln>
                <a:solidFill>
                  <a:srgbClr val="DDDDDD"/>
                </a:solidFill>
                <a:effectLst/>
                <a:uLnTx/>
                <a:uFillTx/>
                <a:latin typeface="+mn-lt"/>
                <a:ea typeface="+mn-ea"/>
                <a:cs typeface="+mn-cs"/>
              </a:rPr>
              <a:t>Explicitly name the columns you are going to insert with your INSERT statement</a:t>
            </a:r>
          </a:p>
          <a:p>
            <a:pPr marL="742950" marR="0" lvl="1" indent="-285750"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dirty="0" smtClean="0">
                <a:ln>
                  <a:noFill/>
                </a:ln>
                <a:solidFill>
                  <a:srgbClr val="DDDDDD"/>
                </a:solidFill>
                <a:effectLst/>
                <a:uLnTx/>
                <a:uFillTx/>
                <a:latin typeface="+mn-lt"/>
                <a:cs typeface="+mn-cs"/>
              </a:rPr>
              <a:t>Do This</a:t>
            </a:r>
          </a:p>
          <a:p>
            <a:pPr marL="742950" marR="0" lvl="1" indent="-285750" defTabSz="914400" rtl="0" eaLnBrk="1" fontAlgn="base" latinLnBrk="0" hangingPunct="1">
              <a:lnSpc>
                <a:spcPct val="100000"/>
              </a:lnSpc>
              <a:spcBef>
                <a:spcPct val="20000"/>
              </a:spcBef>
              <a:spcAft>
                <a:spcPct val="0"/>
              </a:spcAft>
              <a:buClr>
                <a:srgbClr val="777777"/>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cs typeface="+mn-cs"/>
              </a:rPr>
              <a:t>	INSERT INTO A (COLA, COLB) VALUE(‘A’, ’B’);</a:t>
            </a:r>
          </a:p>
          <a:p>
            <a:pPr marL="742950" marR="0" lvl="1" indent="-285750"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dirty="0" smtClean="0">
                <a:ln>
                  <a:noFill/>
                </a:ln>
                <a:solidFill>
                  <a:srgbClr val="DDDDDD"/>
                </a:solidFill>
                <a:effectLst/>
                <a:uLnTx/>
                <a:uFillTx/>
                <a:latin typeface="+mn-lt"/>
                <a:cs typeface="+mn-cs"/>
              </a:rPr>
              <a:t>Don’t do this</a:t>
            </a:r>
            <a:br>
              <a:rPr kumimoji="0" lang="en-US" b="0" i="0" u="none" strike="noStrike" kern="0" cap="none" spc="0" normalizeH="0" baseline="0" noProof="0" dirty="0" smtClean="0">
                <a:ln>
                  <a:noFill/>
                </a:ln>
                <a:solidFill>
                  <a:srgbClr val="DDDDDD"/>
                </a:solidFill>
                <a:effectLst/>
                <a:uLnTx/>
                <a:uFillTx/>
                <a:latin typeface="+mn-lt"/>
                <a:cs typeface="+mn-cs"/>
              </a:rPr>
            </a:br>
            <a:r>
              <a:rPr kumimoji="0" lang="en-US" b="0" i="0" u="none" strike="noStrike" kern="0" cap="none" spc="0" normalizeH="0" baseline="0" noProof="0" dirty="0" smtClean="0">
                <a:ln>
                  <a:noFill/>
                </a:ln>
                <a:solidFill>
                  <a:srgbClr val="DDDDDD"/>
                </a:solidFill>
                <a:effectLst/>
                <a:uLnTx/>
                <a:uFillTx/>
                <a:latin typeface="+mn-lt"/>
                <a:cs typeface="+mn-cs"/>
              </a:rPr>
              <a:t>INSERT INTO A VALUE(‘A’, ’B’)</a:t>
            </a:r>
          </a:p>
          <a:p>
            <a:pPr marL="1143000" marR="0" lvl="2" indent="-228600"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endParaRPr kumimoji="0" lang="en-US" sz="1600" b="0" i="0" u="none" strike="noStrike" kern="0" cap="none" spc="0" normalizeH="0" baseline="0" noProof="0" dirty="0" smtClean="0">
              <a:ln>
                <a:noFill/>
              </a:ln>
              <a:solidFill>
                <a:srgbClr val="DDDDDD"/>
              </a:solidFill>
              <a:effectLst/>
              <a:uLnTx/>
              <a:uFillTx/>
              <a:latin typeface="+mn-lt"/>
              <a:cs typeface="+mn-cs"/>
            </a:endParaRPr>
          </a:p>
          <a:p>
            <a:pPr marL="0" marR="0" lvl="0" indent="0"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dirty="0" smtClean="0">
                <a:ln>
                  <a:noFill/>
                </a:ln>
                <a:solidFill>
                  <a:srgbClr val="DDDDDD"/>
                </a:solidFill>
                <a:effectLst/>
                <a:uLnTx/>
                <a:uFillTx/>
                <a:latin typeface="+mn-lt"/>
                <a:ea typeface="+mn-ea"/>
                <a:cs typeface="+mn-cs"/>
              </a:rPr>
              <a:t>This allows you change the format of your table by adding or removing columns without breaking your INSERT statement.</a:t>
            </a:r>
          </a:p>
          <a:p>
            <a:pPr marL="742950" marR="0" lvl="1" indent="-285750" defTabSz="914400" rtl="0" eaLnBrk="1" fontAlgn="base" latinLnBrk="0" hangingPunct="1">
              <a:lnSpc>
                <a:spcPct val="100000"/>
              </a:lnSpc>
              <a:spcBef>
                <a:spcPct val="20000"/>
              </a:spcBef>
              <a:spcAft>
                <a:spcPct val="0"/>
              </a:spcAft>
              <a:buClr>
                <a:srgbClr val="777777"/>
              </a:buClr>
              <a:buSzTx/>
              <a:buFont typeface="Wingdings" pitchFamily="2" charset="2"/>
              <a:buNone/>
              <a:tabLst/>
              <a:defRPr/>
            </a:pPr>
            <a:endParaRPr kumimoji="0" lang="en-US" b="0" i="0" u="none" strike="noStrike" kern="0" cap="none" spc="0" normalizeH="0" baseline="0" noProof="0" dirty="0" smtClean="0">
              <a:ln>
                <a:noFill/>
              </a:ln>
              <a:solidFill>
                <a:srgbClr val="DDDDDD"/>
              </a:solidFill>
              <a:effectLst/>
              <a:uLnTx/>
              <a:uFillTx/>
              <a:latin typeface="+mn-lt"/>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5" name="Rectangle 4"/>
          <p:cNvSpPr/>
          <p:nvPr/>
        </p:nvSpPr>
        <p:spPr>
          <a:xfrm>
            <a:off x="1828800" y="1219200"/>
            <a:ext cx="6934200" cy="2585323"/>
          </a:xfrm>
          <a:prstGeom prst="rect">
            <a:avLst/>
          </a:prstGeom>
        </p:spPr>
        <p:txBody>
          <a:bodyPr wrap="square">
            <a:spAutoFit/>
          </a:bodyPr>
          <a:lstStyle/>
          <a:p>
            <a:pPr algn="just"/>
            <a:r>
              <a:rPr lang="en-US" dirty="0" smtClean="0"/>
              <a:t>Avoid using wildcard at the beginning of your search criteria</a:t>
            </a:r>
          </a:p>
          <a:p>
            <a:pPr lvl="1" algn="just">
              <a:buNone/>
            </a:pPr>
            <a:r>
              <a:rPr lang="en-US" dirty="0" smtClean="0"/>
              <a:t>…WHERE </a:t>
            </a:r>
            <a:r>
              <a:rPr lang="en-US" dirty="0" err="1" smtClean="0"/>
              <a:t>LastName</a:t>
            </a:r>
            <a:r>
              <a:rPr lang="en-US" dirty="0" smtClean="0"/>
              <a:t> LIKE ‘%</a:t>
            </a:r>
            <a:r>
              <a:rPr lang="en-US" dirty="0" err="1" smtClean="0"/>
              <a:t>sen</a:t>
            </a:r>
            <a:r>
              <a:rPr lang="en-US" dirty="0" smtClean="0"/>
              <a:t>’ </a:t>
            </a:r>
          </a:p>
          <a:p>
            <a:pPr algn="just"/>
            <a:r>
              <a:rPr lang="en-US" dirty="0" smtClean="0"/>
              <a:t>Doing this causes an index scan</a:t>
            </a:r>
          </a:p>
          <a:p>
            <a:pPr algn="just"/>
            <a:r>
              <a:rPr lang="en-US" dirty="0" smtClean="0"/>
              <a:t>Place a prefix in front of wildcard to SQL can use index seek to find the records for your search criteria:</a:t>
            </a:r>
          </a:p>
          <a:p>
            <a:pPr lvl="1" algn="just">
              <a:buNone/>
            </a:pPr>
            <a:r>
              <a:rPr lang="en-US" dirty="0" smtClean="0"/>
              <a:t>…WHERE </a:t>
            </a:r>
            <a:r>
              <a:rPr lang="en-US" dirty="0" err="1" smtClean="0"/>
              <a:t>LastName</a:t>
            </a:r>
            <a:r>
              <a:rPr lang="en-US" dirty="0" smtClean="0"/>
              <a:t> LIKE ‘</a:t>
            </a:r>
            <a:r>
              <a:rPr lang="en-US" dirty="0" err="1" smtClean="0"/>
              <a:t>L%sen</a:t>
            </a:r>
            <a:r>
              <a:rPr lang="en-US" dirty="0" smtClean="0"/>
              <a:t>’.   </a:t>
            </a:r>
          </a:p>
          <a:p>
            <a:pPr algn="just"/>
            <a:r>
              <a:rPr lang="en-US" dirty="0" smtClean="0"/>
              <a:t>Might consider implementing full text search if you doing lots of string searching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6" name="Title 1"/>
          <p:cNvSpPr txBox="1">
            <a:spLocks/>
          </p:cNvSpPr>
          <p:nvPr/>
        </p:nvSpPr>
        <p:spPr bwMode="auto">
          <a:xfrm>
            <a:off x="1295400" y="457200"/>
            <a:ext cx="8229600" cy="932656"/>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smtClean="0">
                <a:ln>
                  <a:noFill/>
                </a:ln>
                <a:solidFill>
                  <a:srgbClr val="FF6600"/>
                </a:solidFill>
                <a:effectLst/>
                <a:uLnTx/>
                <a:uFillTx/>
                <a:latin typeface="+mj-lt"/>
                <a:ea typeface="+mj-ea"/>
                <a:cs typeface="+mj-cs"/>
              </a:rPr>
              <a:t>Scalar Function Calls in Column List and WHERE clause</a:t>
            </a:r>
            <a:endParaRPr kumimoji="0" lang="en-US" sz="2000" b="0" i="0" u="none" strike="noStrike" kern="0" cap="none" spc="0" normalizeH="0" baseline="0" noProof="0" dirty="0">
              <a:ln>
                <a:noFill/>
              </a:ln>
              <a:solidFill>
                <a:srgbClr val="FF6600"/>
              </a:solidFill>
              <a:effectLst/>
              <a:uLnTx/>
              <a:uFillTx/>
              <a:latin typeface="+mj-lt"/>
              <a:ea typeface="+mj-ea"/>
              <a:cs typeface="+mj-cs"/>
            </a:endParaRPr>
          </a:p>
        </p:txBody>
      </p:sp>
      <p:sp>
        <p:nvSpPr>
          <p:cNvPr id="7" name="Content Placeholder 2"/>
          <p:cNvSpPr txBox="1">
            <a:spLocks/>
          </p:cNvSpPr>
          <p:nvPr/>
        </p:nvSpPr>
        <p:spPr bwMode="auto">
          <a:xfrm>
            <a:off x="1828800" y="1600200"/>
            <a:ext cx="6324600" cy="28956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normAutofit/>
          </a:body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Don’t execute scalar function in column list in a SELECT statement or WHERE clause, if the scalar value function returns data</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Doing this causes cursor like performance</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Function will be called for ever row returned</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Replace scalar function with:</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JOIN logic</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inline table value function</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view</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143000" y="685800"/>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normAutofit fontScale="97500"/>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0" i="0" u="none" strike="noStrike" kern="0" cap="none" spc="0" normalizeH="0" baseline="0" noProof="0" dirty="0" smtClean="0">
                <a:ln>
                  <a:noFill/>
                </a:ln>
                <a:solidFill>
                  <a:srgbClr val="FF6600"/>
                </a:solidFill>
                <a:effectLst/>
                <a:uLnTx/>
                <a:uFillTx/>
                <a:latin typeface="+mj-lt"/>
                <a:ea typeface="+mj-ea"/>
                <a:cs typeface="+mj-cs"/>
              </a:rPr>
              <a:t>Referencing Column Names in Function Calls Within WHERE Clause</a:t>
            </a:r>
            <a:endParaRPr kumimoji="0" lang="en-US" b="0" i="0" u="none" strike="noStrike" kern="0" cap="none" spc="0" normalizeH="0" baseline="0" noProof="0" dirty="0">
              <a:ln>
                <a:noFill/>
              </a:ln>
              <a:solidFill>
                <a:srgbClr val="FF6600"/>
              </a:solidFill>
              <a:effectLst/>
              <a:uLnTx/>
              <a:uFillTx/>
              <a:latin typeface="+mj-lt"/>
              <a:ea typeface="+mj-ea"/>
              <a:cs typeface="+mj-cs"/>
            </a:endParaRPr>
          </a:p>
        </p:txBody>
      </p:sp>
      <p:sp>
        <p:nvSpPr>
          <p:cNvPr id="8" name="Content Placeholder 2"/>
          <p:cNvSpPr txBox="1">
            <a:spLocks/>
          </p:cNvSpPr>
          <p:nvPr/>
        </p:nvSpPr>
        <p:spPr bwMode="auto">
          <a:xfrm>
            <a:off x="1752600" y="1676400"/>
            <a:ext cx="8229600" cy="438912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noAutofit/>
          </a:bodyPr>
          <a:lstStyle/>
          <a:p>
            <a:pPr marL="0" marR="0" lvl="0" indent="0"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Don’t use column names within a function call </a:t>
            </a:r>
            <a:br>
              <a:rPr kumimoji="0" lang="en-US" b="0" i="0" u="none" strike="noStrike" kern="0" cap="none" spc="0" normalizeH="0" baseline="0" noProof="0" dirty="0" smtClean="0">
                <a:ln>
                  <a:noFill/>
                </a:ln>
                <a:solidFill>
                  <a:srgbClr val="DDDDDD"/>
                </a:solidFill>
                <a:effectLst/>
                <a:uLnTx/>
                <a:uFillTx/>
                <a:latin typeface="+mn-lt"/>
                <a:ea typeface="+mn-ea"/>
                <a:cs typeface="+mn-cs"/>
              </a:rPr>
            </a:br>
            <a:r>
              <a:rPr kumimoji="0" lang="en-US" b="0" i="0" u="none" strike="noStrike" kern="0" cap="none" spc="0" normalizeH="0" baseline="0" noProof="0" dirty="0" smtClean="0">
                <a:ln>
                  <a:noFill/>
                </a:ln>
                <a:solidFill>
                  <a:srgbClr val="DDDDDD"/>
                </a:solidFill>
                <a:effectLst/>
                <a:uLnTx/>
                <a:uFillTx/>
                <a:latin typeface="+mn-lt"/>
                <a:ea typeface="+mn-ea"/>
                <a:cs typeface="+mn-cs"/>
              </a:rPr>
              <a:t/>
            </a:r>
            <a:br>
              <a:rPr kumimoji="0" lang="en-US" b="0" i="0" u="none" strike="noStrike" kern="0" cap="none" spc="0" normalizeH="0" baseline="0" noProof="0" dirty="0" smtClean="0">
                <a:ln>
                  <a:noFill/>
                </a:ln>
                <a:solidFill>
                  <a:srgbClr val="DDDDDD"/>
                </a:solidFill>
                <a:effectLst/>
                <a:uLnTx/>
                <a:uFillTx/>
                <a:latin typeface="+mn-lt"/>
                <a:ea typeface="+mn-ea"/>
                <a:cs typeface="+mn-cs"/>
              </a:rPr>
            </a:br>
            <a:r>
              <a:rPr kumimoji="0" lang="en-US" sz="1600" b="0" i="0" u="none" strike="noStrike" kern="0" cap="none" spc="0" normalizeH="0" baseline="0" noProof="0" dirty="0" smtClean="0">
                <a:ln>
                  <a:noFill/>
                </a:ln>
                <a:solidFill>
                  <a:srgbClr val="DDDDDD"/>
                </a:solidFill>
                <a:effectLst/>
                <a:uLnTx/>
                <a:uFillTx/>
                <a:latin typeface="+mn-lt"/>
                <a:cs typeface="+mn-cs"/>
              </a:rPr>
              <a:t>SELECT * FROM </a:t>
            </a:r>
            <a:r>
              <a:rPr kumimoji="0" lang="en-US" sz="1600" b="0" i="0" u="none" strike="noStrike" kern="0" cap="none" spc="0" normalizeH="0" baseline="0" noProof="0" dirty="0" err="1" smtClean="0">
                <a:ln>
                  <a:noFill/>
                </a:ln>
                <a:solidFill>
                  <a:srgbClr val="DDDDDD"/>
                </a:solidFill>
                <a:effectLst/>
                <a:uLnTx/>
                <a:uFillTx/>
                <a:latin typeface="+mn-lt"/>
                <a:cs typeface="+mn-cs"/>
              </a:rPr>
              <a:t>MyTable</a:t>
            </a:r>
            <a:r>
              <a:rPr lang="en-US" sz="1600" kern="0" dirty="0" smtClean="0">
                <a:solidFill>
                  <a:srgbClr val="DDDDDD"/>
                </a:solidFill>
                <a:latin typeface="+mn-lt"/>
                <a:cs typeface="+mn-cs"/>
              </a:rPr>
              <a:t/>
            </a:r>
            <a:br>
              <a:rPr lang="en-US" sz="1600" kern="0" dirty="0" smtClean="0">
                <a:solidFill>
                  <a:srgbClr val="DDDDDD"/>
                </a:solidFill>
                <a:latin typeface="+mn-lt"/>
                <a:cs typeface="+mn-cs"/>
              </a:rPr>
            </a:br>
            <a:r>
              <a:rPr kumimoji="0" lang="en-US" sz="1600" b="0" i="0" u="none" strike="noStrike" kern="0" cap="none" spc="0" normalizeH="0" baseline="0" noProof="0" dirty="0" smtClean="0">
                <a:ln>
                  <a:noFill/>
                </a:ln>
                <a:solidFill>
                  <a:srgbClr val="DDDDDD"/>
                </a:solidFill>
                <a:effectLst/>
                <a:uLnTx/>
                <a:uFillTx/>
                <a:latin typeface="+mn-lt"/>
                <a:cs typeface="+mn-cs"/>
              </a:rPr>
              <a:t>WHERE DATEADD(DAY,15,MyDate) = ‘05/01/2009’</a:t>
            </a:r>
          </a:p>
          <a:p>
            <a:pPr marL="0" marR="0" lvl="0" indent="0"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
            </a:r>
            <a:br>
              <a:rPr kumimoji="0" lang="en-US" b="0" i="0" u="none" strike="noStrike" kern="0" cap="none" spc="0" normalizeH="0" baseline="0" noProof="0" dirty="0" smtClean="0">
                <a:ln>
                  <a:noFill/>
                </a:ln>
                <a:solidFill>
                  <a:srgbClr val="DDDDDD"/>
                </a:solidFill>
                <a:effectLst/>
                <a:uLnTx/>
                <a:uFillTx/>
                <a:latin typeface="+mn-lt"/>
                <a:ea typeface="+mn-ea"/>
                <a:cs typeface="+mn-cs"/>
              </a:rPr>
            </a:br>
            <a:r>
              <a:rPr kumimoji="0" lang="en-US" b="0" i="0" u="none" strike="noStrike" kern="0" cap="none" spc="0" normalizeH="0" baseline="0" noProof="0" dirty="0" smtClean="0">
                <a:ln>
                  <a:noFill/>
                </a:ln>
                <a:solidFill>
                  <a:srgbClr val="DDDDDD"/>
                </a:solidFill>
                <a:effectLst/>
                <a:uLnTx/>
                <a:uFillTx/>
                <a:latin typeface="+mn-lt"/>
                <a:ea typeface="+mn-ea"/>
                <a:cs typeface="+mn-cs"/>
              </a:rPr>
              <a:t>Column that are used in functions are seen as expressions </a:t>
            </a:r>
            <a:br>
              <a:rPr kumimoji="0" lang="en-US" b="0" i="0" u="none" strike="noStrike" kern="0" cap="none" spc="0" normalizeH="0" baseline="0" noProof="0" dirty="0" smtClean="0">
                <a:ln>
                  <a:noFill/>
                </a:ln>
                <a:solidFill>
                  <a:srgbClr val="DDDDDD"/>
                </a:solidFill>
                <a:effectLst/>
                <a:uLnTx/>
                <a:uFillTx/>
                <a:latin typeface="+mn-lt"/>
                <a:ea typeface="+mn-ea"/>
                <a:cs typeface="+mn-cs"/>
              </a:rPr>
            </a:br>
            <a:r>
              <a:rPr kumimoji="0" lang="en-US" b="0" i="0" u="none" strike="noStrike" kern="0" cap="none" spc="0" normalizeH="0" baseline="0" noProof="0" dirty="0" smtClean="0">
                <a:ln>
                  <a:noFill/>
                </a:ln>
                <a:solidFill>
                  <a:srgbClr val="DDDDDD"/>
                </a:solidFill>
                <a:effectLst/>
                <a:uLnTx/>
                <a:uFillTx/>
                <a:latin typeface="+mn-lt"/>
                <a:ea typeface="+mn-ea"/>
                <a:cs typeface="+mn-cs"/>
              </a:rPr>
              <a:t>instead of columns, therefore indexes can not be used</a:t>
            </a:r>
          </a:p>
          <a:p>
            <a:pPr marL="0" marR="0" lvl="0" indent="0"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Doing this causes SQL Server to do an index scan or table scan</a:t>
            </a:r>
          </a:p>
          <a:p>
            <a:pPr marL="0" marR="0" lvl="0" indent="0"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Instead move the column name outside the function call if possible</a:t>
            </a:r>
            <a:br>
              <a:rPr kumimoji="0" lang="en-US" b="0" i="0" u="none" strike="noStrike" kern="0" cap="none" spc="0" normalizeH="0" baseline="0" noProof="0" dirty="0" smtClean="0">
                <a:ln>
                  <a:noFill/>
                </a:ln>
                <a:solidFill>
                  <a:srgbClr val="DDDDDD"/>
                </a:solidFill>
                <a:effectLst/>
                <a:uLnTx/>
                <a:uFillTx/>
                <a:latin typeface="+mn-lt"/>
                <a:ea typeface="+mn-ea"/>
                <a:cs typeface="+mn-cs"/>
              </a:rPr>
            </a:br>
            <a:r>
              <a:rPr kumimoji="0" lang="en-US" b="0" i="0" u="none" strike="noStrike" kern="0" cap="none" spc="0" normalizeH="0" baseline="0" noProof="0" dirty="0" smtClean="0">
                <a:ln>
                  <a:noFill/>
                </a:ln>
                <a:solidFill>
                  <a:srgbClr val="DDDDDD"/>
                </a:solidFill>
                <a:effectLst/>
                <a:uLnTx/>
                <a:uFillTx/>
                <a:latin typeface="+mn-lt"/>
                <a:ea typeface="+mn-ea"/>
                <a:cs typeface="+mn-cs"/>
              </a:rPr>
              <a:t/>
            </a:r>
            <a:br>
              <a:rPr kumimoji="0" lang="en-US" b="0" i="0" u="none" strike="noStrike" kern="0" cap="none" spc="0" normalizeH="0" baseline="0" noProof="0" dirty="0" smtClean="0">
                <a:ln>
                  <a:noFill/>
                </a:ln>
                <a:solidFill>
                  <a:srgbClr val="DDDDDD"/>
                </a:solidFill>
                <a:effectLst/>
                <a:uLnTx/>
                <a:uFillTx/>
                <a:latin typeface="+mn-lt"/>
                <a:ea typeface="+mn-ea"/>
                <a:cs typeface="+mn-cs"/>
              </a:rPr>
            </a:br>
            <a:r>
              <a:rPr kumimoji="0" lang="en-US" sz="1600" b="0" i="0" u="none" strike="noStrike" kern="0" cap="none" spc="0" normalizeH="0" baseline="0" noProof="0" dirty="0" smtClean="0">
                <a:ln>
                  <a:noFill/>
                </a:ln>
                <a:solidFill>
                  <a:srgbClr val="DDDDDD"/>
                </a:solidFill>
                <a:effectLst/>
                <a:uLnTx/>
                <a:uFillTx/>
                <a:latin typeface="+mn-lt"/>
                <a:cs typeface="+mn-cs"/>
              </a:rPr>
              <a:t>SELECT * FROM </a:t>
            </a:r>
            <a:r>
              <a:rPr kumimoji="0" lang="en-US" sz="1600" b="0" i="0" u="none" strike="noStrike" kern="0" cap="none" spc="0" normalizeH="0" baseline="0" noProof="0" dirty="0" err="1" smtClean="0">
                <a:ln>
                  <a:noFill/>
                </a:ln>
                <a:solidFill>
                  <a:srgbClr val="DDDDDD"/>
                </a:solidFill>
                <a:effectLst/>
                <a:uLnTx/>
                <a:uFillTx/>
                <a:latin typeface="+mn-lt"/>
                <a:cs typeface="+mn-cs"/>
              </a:rPr>
              <a:t>MyTable</a:t>
            </a:r>
            <a:r>
              <a:rPr kumimoji="0" lang="en-US" sz="1600" b="0" i="0" u="none" strike="noStrike" kern="0" cap="none" spc="0" normalizeH="0" baseline="0" noProof="0" dirty="0" smtClean="0">
                <a:ln>
                  <a:noFill/>
                </a:ln>
                <a:solidFill>
                  <a:srgbClr val="DDDDDD"/>
                </a:solidFill>
                <a:effectLst/>
                <a:uLnTx/>
                <a:uFillTx/>
                <a:latin typeface="+mn-lt"/>
                <a:cs typeface="+mn-cs"/>
              </a:rPr>
              <a:t> </a:t>
            </a:r>
            <a:br>
              <a:rPr kumimoji="0" lang="en-US" sz="1600" b="0" i="0" u="none" strike="noStrike" kern="0" cap="none" spc="0" normalizeH="0" baseline="0" noProof="0" dirty="0" smtClean="0">
                <a:ln>
                  <a:noFill/>
                </a:ln>
                <a:solidFill>
                  <a:srgbClr val="DDDDDD"/>
                </a:solidFill>
                <a:effectLst/>
                <a:uLnTx/>
                <a:uFillTx/>
                <a:latin typeface="+mn-lt"/>
                <a:cs typeface="+mn-cs"/>
              </a:rPr>
            </a:br>
            <a:r>
              <a:rPr kumimoji="0" lang="en-US" sz="1600" b="0" i="0" u="none" strike="noStrike" kern="0" cap="none" spc="0" normalizeH="0" baseline="0" noProof="0" dirty="0" smtClean="0">
                <a:ln>
                  <a:noFill/>
                </a:ln>
                <a:solidFill>
                  <a:srgbClr val="DDDDDD"/>
                </a:solidFill>
                <a:effectLst/>
                <a:uLnTx/>
                <a:uFillTx/>
                <a:latin typeface="+mn-lt"/>
                <a:cs typeface="+mn-cs"/>
              </a:rPr>
              <a:t>WHERE </a:t>
            </a:r>
            <a:r>
              <a:rPr kumimoji="0" lang="en-US" sz="1600" b="0" i="0" u="none" strike="noStrike" kern="0" cap="none" spc="0" normalizeH="0" baseline="0" noProof="0" dirty="0" err="1" smtClean="0">
                <a:ln>
                  <a:noFill/>
                </a:ln>
                <a:solidFill>
                  <a:srgbClr val="DDDDDD"/>
                </a:solidFill>
                <a:effectLst/>
                <a:uLnTx/>
                <a:uFillTx/>
                <a:latin typeface="+mn-lt"/>
                <a:cs typeface="+mn-cs"/>
              </a:rPr>
              <a:t>MyDate</a:t>
            </a:r>
            <a:r>
              <a:rPr kumimoji="0" lang="en-US" sz="1600" b="0" i="0" u="none" strike="noStrike" kern="0" cap="none" spc="0" normalizeH="0" baseline="0" noProof="0" dirty="0" smtClean="0">
                <a:ln>
                  <a:noFill/>
                </a:ln>
                <a:solidFill>
                  <a:srgbClr val="DDDDDD"/>
                </a:solidFill>
                <a:effectLst/>
                <a:uLnTx/>
                <a:uFillTx/>
                <a:latin typeface="+mn-lt"/>
                <a:cs typeface="+mn-cs"/>
              </a:rPr>
              <a:t> = DATEADD(DAY,-15,’05/1/2009’)</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6" name="Rectangle 2"/>
          <p:cNvSpPr txBox="1">
            <a:spLocks noChangeArrowheads="1"/>
          </p:cNvSpPr>
          <p:nvPr/>
        </p:nvSpPr>
        <p:spPr bwMode="auto">
          <a:xfrm>
            <a:off x="2133599" y="457200"/>
            <a:ext cx="6101697" cy="8382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rgbClr val="FF6600"/>
                </a:solidFill>
                <a:effectLst/>
                <a:uLnTx/>
                <a:uFillTx/>
                <a:latin typeface="+mj-lt"/>
                <a:ea typeface="+mj-ea"/>
                <a:cs typeface="+mj-cs"/>
              </a:rPr>
              <a:t>Transactions</a:t>
            </a:r>
            <a:endParaRPr kumimoji="0" lang="en-US" sz="4000" b="0" i="0" u="none" strike="noStrike" kern="0" cap="none" spc="0" normalizeH="0" baseline="0" noProof="0" dirty="0">
              <a:ln>
                <a:noFill/>
              </a:ln>
              <a:solidFill>
                <a:srgbClr val="FF6600"/>
              </a:solidFill>
              <a:effectLst/>
              <a:uLnTx/>
              <a:uFillTx/>
              <a:latin typeface="+mj-lt"/>
              <a:ea typeface="+mj-ea"/>
              <a:cs typeface="+mj-cs"/>
            </a:endParaRPr>
          </a:p>
        </p:txBody>
      </p:sp>
      <p:sp>
        <p:nvSpPr>
          <p:cNvPr id="7" name="Rectangle 3"/>
          <p:cNvSpPr txBox="1">
            <a:spLocks noChangeArrowheads="1"/>
          </p:cNvSpPr>
          <p:nvPr/>
        </p:nvSpPr>
        <p:spPr bwMode="auto">
          <a:xfrm>
            <a:off x="2133600" y="1295400"/>
            <a:ext cx="6400800" cy="53340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bodyPr>
          <a:lstStyle/>
          <a:p>
            <a:pPr marL="0" marR="0" lvl="0" indent="0" defTabSz="914400" rtl="0" eaLnBrk="1" fontAlgn="base" latinLnBrk="0" hangingPunct="1">
              <a:lnSpc>
                <a:spcPct val="9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smtClean="0">
                <a:ln>
                  <a:noFill/>
                </a:ln>
                <a:solidFill>
                  <a:srgbClr val="DDDDDD"/>
                </a:solidFill>
                <a:effectLst/>
                <a:uLnTx/>
                <a:uFillTx/>
                <a:latin typeface="+mn-lt"/>
                <a:ea typeface="+mn-ea"/>
                <a:cs typeface="+mn-cs"/>
              </a:rPr>
              <a:t>Avoid nested transactions.  They aren’t truly nested:</a:t>
            </a:r>
          </a:p>
          <a:p>
            <a:pPr marL="742950" marR="0" lvl="1" indent="-285750" defTabSz="914400" rtl="0" eaLnBrk="1" fontAlgn="base" latinLnBrk="0" hangingPunct="1">
              <a:lnSpc>
                <a:spcPct val="90000"/>
              </a:lnSpc>
              <a:spcBef>
                <a:spcPct val="20000"/>
              </a:spcBef>
              <a:spcAft>
                <a:spcPct val="0"/>
              </a:spcAft>
              <a:buClr>
                <a:srgbClr val="777777"/>
              </a:buClr>
              <a:buSzTx/>
              <a:buFont typeface="Wingdings" pitchFamily="2" charset="2"/>
              <a:buChar char="§"/>
              <a:tabLst/>
              <a:defRPr/>
            </a:pPr>
            <a:r>
              <a:rPr kumimoji="0" lang="en-US" sz="1400" b="0" i="0" u="none" strike="noStrike" kern="0" cap="none" spc="0" normalizeH="0" baseline="0" noProof="0" smtClean="0">
                <a:ln>
                  <a:noFill/>
                </a:ln>
                <a:solidFill>
                  <a:srgbClr val="DDDDDD"/>
                </a:solidFill>
                <a:effectLst/>
                <a:uLnTx/>
                <a:uFillTx/>
                <a:latin typeface="+mn-lt"/>
                <a:cs typeface="+mn-cs"/>
              </a:rPr>
              <a:t>COMMIT only saves data from the outermost transaction</a:t>
            </a:r>
          </a:p>
          <a:p>
            <a:pPr marL="742950" marR="0" lvl="1" indent="-285750" defTabSz="914400" rtl="0" eaLnBrk="1" fontAlgn="base" latinLnBrk="0" hangingPunct="1">
              <a:lnSpc>
                <a:spcPct val="90000"/>
              </a:lnSpc>
              <a:spcBef>
                <a:spcPct val="20000"/>
              </a:spcBef>
              <a:spcAft>
                <a:spcPct val="0"/>
              </a:spcAft>
              <a:buClr>
                <a:srgbClr val="777777"/>
              </a:buClr>
              <a:buSzTx/>
              <a:buFont typeface="Wingdings" pitchFamily="2" charset="2"/>
              <a:buChar char="§"/>
              <a:tabLst/>
              <a:defRPr/>
            </a:pPr>
            <a:r>
              <a:rPr kumimoji="0" lang="en-US" sz="1400" b="0" i="0" u="none" strike="noStrike" kern="0" cap="none" spc="0" normalizeH="0" baseline="0" noProof="0" smtClean="0">
                <a:ln>
                  <a:noFill/>
                </a:ln>
                <a:solidFill>
                  <a:srgbClr val="DDDDDD"/>
                </a:solidFill>
                <a:effectLst/>
                <a:uLnTx/>
                <a:uFillTx/>
                <a:latin typeface="+mn-lt"/>
                <a:cs typeface="+mn-cs"/>
              </a:rPr>
              <a:t>ROLLBACK nukes </a:t>
            </a:r>
            <a:r>
              <a:rPr kumimoji="0" lang="en-US" sz="1400" b="0" i="1" u="none" strike="noStrike" kern="0" cap="none" spc="0" normalizeH="0" baseline="0" noProof="0" smtClean="0">
                <a:ln>
                  <a:noFill/>
                </a:ln>
                <a:solidFill>
                  <a:srgbClr val="DDDDDD"/>
                </a:solidFill>
                <a:effectLst/>
                <a:uLnTx/>
                <a:uFillTx/>
                <a:latin typeface="+mn-lt"/>
                <a:cs typeface="+mn-cs"/>
              </a:rPr>
              <a:t>ALL</a:t>
            </a:r>
            <a:r>
              <a:rPr kumimoji="0" lang="en-US" sz="1400" b="0" i="0" u="none" strike="noStrike" kern="0" cap="none" spc="0" normalizeH="0" baseline="0" noProof="0" smtClean="0">
                <a:ln>
                  <a:noFill/>
                </a:ln>
                <a:solidFill>
                  <a:srgbClr val="DDDDDD"/>
                </a:solidFill>
                <a:effectLst/>
                <a:uLnTx/>
                <a:uFillTx/>
                <a:latin typeface="+mn-lt"/>
                <a:cs typeface="+mn-cs"/>
              </a:rPr>
              <a:t> transactions, both innermost and outermost</a:t>
            </a:r>
          </a:p>
          <a:p>
            <a:pPr marL="0" marR="0" lvl="0" indent="0" defTabSz="914400" rtl="0" eaLnBrk="1" fontAlgn="base" latinLnBrk="0" hangingPunct="1">
              <a:lnSpc>
                <a:spcPct val="9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smtClean="0">
                <a:ln>
                  <a:noFill/>
                </a:ln>
                <a:solidFill>
                  <a:srgbClr val="DDDDDD"/>
                </a:solidFill>
                <a:effectLst/>
                <a:uLnTx/>
                <a:uFillTx/>
                <a:latin typeface="+mn-lt"/>
                <a:ea typeface="+mn-ea"/>
                <a:cs typeface="+mn-cs"/>
              </a:rPr>
              <a:t>Orphaned Transactions</a:t>
            </a:r>
          </a:p>
          <a:p>
            <a:pPr marL="742950" marR="0" lvl="1" indent="-285750" defTabSz="914400" rtl="0" eaLnBrk="1" fontAlgn="base" latinLnBrk="0" hangingPunct="1">
              <a:lnSpc>
                <a:spcPct val="90000"/>
              </a:lnSpc>
              <a:spcBef>
                <a:spcPct val="20000"/>
              </a:spcBef>
              <a:spcAft>
                <a:spcPct val="0"/>
              </a:spcAft>
              <a:buClr>
                <a:srgbClr val="777777"/>
              </a:buClr>
              <a:buSzTx/>
              <a:buFont typeface="Wingdings" pitchFamily="2" charset="2"/>
              <a:buChar char="§"/>
              <a:tabLst/>
              <a:defRPr/>
            </a:pPr>
            <a:r>
              <a:rPr kumimoji="0" lang="en-US" sz="1400" b="0" i="0" u="none" strike="noStrike" kern="0" cap="none" spc="0" normalizeH="0" baseline="0" noProof="0" smtClean="0">
                <a:ln>
                  <a:noFill/>
                </a:ln>
                <a:solidFill>
                  <a:srgbClr val="DDDDDD"/>
                </a:solidFill>
                <a:effectLst/>
                <a:uLnTx/>
                <a:uFillTx/>
                <a:latin typeface="+mn-lt"/>
                <a:cs typeface="+mn-cs"/>
              </a:rPr>
              <a:t>Errors don’t usually abort a transaction except for deadlocks</a:t>
            </a:r>
          </a:p>
          <a:p>
            <a:pPr marL="742950" marR="0" lvl="1" indent="-285750" defTabSz="914400" rtl="0" eaLnBrk="1" fontAlgn="base" latinLnBrk="0" hangingPunct="1">
              <a:lnSpc>
                <a:spcPct val="90000"/>
              </a:lnSpc>
              <a:spcBef>
                <a:spcPct val="20000"/>
              </a:spcBef>
              <a:spcAft>
                <a:spcPct val="0"/>
              </a:spcAft>
              <a:buClr>
                <a:srgbClr val="777777"/>
              </a:buClr>
              <a:buSzTx/>
              <a:buFont typeface="Wingdings" pitchFamily="2" charset="2"/>
              <a:buChar char="§"/>
              <a:tabLst/>
              <a:defRPr/>
            </a:pPr>
            <a:r>
              <a:rPr kumimoji="0" lang="en-US" sz="1400" b="0" i="0" u="none" strike="noStrike" kern="0" cap="none" spc="0" normalizeH="0" baseline="0" noProof="0" smtClean="0">
                <a:ln>
                  <a:noFill/>
                </a:ln>
                <a:solidFill>
                  <a:srgbClr val="DDDDDD"/>
                </a:solidFill>
                <a:effectLst/>
                <a:uLnTx/>
                <a:uFillTx/>
                <a:latin typeface="+mn-lt"/>
                <a:cs typeface="+mn-cs"/>
              </a:rPr>
              <a:t>Returning from a procedure or batch does NOT commit a transaction.  Once a transaction is started, it remains open until:</a:t>
            </a:r>
          </a:p>
          <a:p>
            <a:pPr marL="1143000" marR="0" lvl="2" indent="-228600" defTabSz="914400" rtl="0" eaLnBrk="1" fontAlgn="base" latinLnBrk="0" hangingPunct="1">
              <a:lnSpc>
                <a:spcPct val="90000"/>
              </a:lnSpc>
              <a:spcBef>
                <a:spcPct val="20000"/>
              </a:spcBef>
              <a:spcAft>
                <a:spcPct val="0"/>
              </a:spcAft>
              <a:buClr>
                <a:srgbClr val="FF6600"/>
              </a:buClr>
              <a:buSzTx/>
              <a:buFont typeface="Wingdings" pitchFamily="2" charset="2"/>
              <a:buChar char="§"/>
              <a:tabLst/>
              <a:defRPr/>
            </a:pPr>
            <a:r>
              <a:rPr kumimoji="0" lang="en-US" sz="1400" b="0" i="0" u="none" strike="noStrike" kern="0" cap="none" spc="0" normalizeH="0" baseline="0" noProof="0" smtClean="0">
                <a:ln>
                  <a:noFill/>
                </a:ln>
                <a:solidFill>
                  <a:srgbClr val="DDDDDD"/>
                </a:solidFill>
                <a:effectLst/>
                <a:uLnTx/>
                <a:uFillTx/>
                <a:latin typeface="+mn-lt"/>
                <a:cs typeface="+mn-cs"/>
              </a:rPr>
              <a:t>The transaction is committed</a:t>
            </a:r>
          </a:p>
          <a:p>
            <a:pPr marL="1143000" marR="0" lvl="2" indent="-228600" defTabSz="914400" rtl="0" eaLnBrk="1" fontAlgn="base" latinLnBrk="0" hangingPunct="1">
              <a:lnSpc>
                <a:spcPct val="90000"/>
              </a:lnSpc>
              <a:spcBef>
                <a:spcPct val="20000"/>
              </a:spcBef>
              <a:spcAft>
                <a:spcPct val="0"/>
              </a:spcAft>
              <a:buClr>
                <a:srgbClr val="FF6600"/>
              </a:buClr>
              <a:buSzTx/>
              <a:buFont typeface="Wingdings" pitchFamily="2" charset="2"/>
              <a:buChar char="§"/>
              <a:tabLst/>
              <a:defRPr/>
            </a:pPr>
            <a:r>
              <a:rPr kumimoji="0" lang="en-US" sz="1400" b="0" i="0" u="none" strike="noStrike" kern="0" cap="none" spc="0" normalizeH="0" baseline="0" noProof="0" smtClean="0">
                <a:ln>
                  <a:noFill/>
                </a:ln>
                <a:solidFill>
                  <a:srgbClr val="DDDDDD"/>
                </a:solidFill>
                <a:effectLst/>
                <a:uLnTx/>
                <a:uFillTx/>
                <a:latin typeface="+mn-lt"/>
                <a:cs typeface="+mn-cs"/>
              </a:rPr>
              <a:t>The transaction is rolled back</a:t>
            </a:r>
          </a:p>
          <a:p>
            <a:pPr marL="1143000" marR="0" lvl="2" indent="-228600" defTabSz="914400" rtl="0" eaLnBrk="1" fontAlgn="base" latinLnBrk="0" hangingPunct="1">
              <a:lnSpc>
                <a:spcPct val="90000"/>
              </a:lnSpc>
              <a:spcBef>
                <a:spcPct val="20000"/>
              </a:spcBef>
              <a:spcAft>
                <a:spcPct val="0"/>
              </a:spcAft>
              <a:buClr>
                <a:srgbClr val="FF6600"/>
              </a:buClr>
              <a:buSzTx/>
              <a:buFont typeface="Wingdings" pitchFamily="2" charset="2"/>
              <a:buChar char="§"/>
              <a:tabLst/>
              <a:defRPr/>
            </a:pPr>
            <a:r>
              <a:rPr kumimoji="0" lang="en-US" sz="1400" b="0" i="0" u="none" strike="noStrike" kern="0" cap="none" spc="0" normalizeH="0" baseline="0" noProof="0" smtClean="0">
                <a:ln>
                  <a:noFill/>
                </a:ln>
                <a:solidFill>
                  <a:srgbClr val="DDDDDD"/>
                </a:solidFill>
                <a:effectLst/>
                <a:uLnTx/>
                <a:uFillTx/>
                <a:latin typeface="+mn-lt"/>
                <a:cs typeface="+mn-cs"/>
              </a:rPr>
              <a:t>The connection ends</a:t>
            </a:r>
          </a:p>
          <a:p>
            <a:pPr marL="0" marR="0" lvl="0" indent="0" defTabSz="914400" rtl="0" eaLnBrk="1" fontAlgn="base" latinLnBrk="0" hangingPunct="1">
              <a:lnSpc>
                <a:spcPct val="9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smtClean="0">
                <a:ln>
                  <a:noFill/>
                </a:ln>
                <a:solidFill>
                  <a:srgbClr val="DDDDDD"/>
                </a:solidFill>
                <a:effectLst/>
                <a:uLnTx/>
                <a:uFillTx/>
                <a:latin typeface="+mn-lt"/>
                <a:ea typeface="+mn-ea"/>
                <a:cs typeface="+mn-cs"/>
              </a:rPr>
              <a:t>Use @@TRANCOUNT or sys.dm_tran_active_transactions to look for orphaned transactions when entering a new routine</a:t>
            </a:r>
          </a:p>
          <a:p>
            <a:pPr marL="0" marR="0" lvl="0" indent="0" defTabSz="914400" rtl="0" eaLnBrk="1" fontAlgn="base" latinLnBrk="0" hangingPunct="1">
              <a:lnSpc>
                <a:spcPct val="9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smtClean="0">
                <a:ln>
                  <a:noFill/>
                </a:ln>
                <a:solidFill>
                  <a:srgbClr val="DDDDDD"/>
                </a:solidFill>
                <a:effectLst/>
                <a:uLnTx/>
                <a:uFillTx/>
                <a:latin typeface="+mn-lt"/>
                <a:ea typeface="+mn-ea"/>
                <a:cs typeface="+mn-cs"/>
              </a:rPr>
              <a:t>Keep transactions as short as possible!</a:t>
            </a:r>
          </a:p>
          <a:p>
            <a:pPr marL="0" marR="0" lvl="0" indent="0" defTabSz="914400" rtl="0" eaLnBrk="1" fontAlgn="base" latinLnBrk="0" hangingPunct="1">
              <a:lnSpc>
                <a:spcPct val="9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smtClean="0">
                <a:ln>
                  <a:noFill/>
                </a:ln>
                <a:solidFill>
                  <a:srgbClr val="DDDDDD"/>
                </a:solidFill>
                <a:effectLst/>
                <a:uLnTx/>
                <a:uFillTx/>
                <a:latin typeface="+mn-lt"/>
                <a:ea typeface="+mn-ea"/>
                <a:cs typeface="+mn-cs"/>
              </a:rPr>
              <a:t>Keep transactions explicit!</a:t>
            </a:r>
          </a:p>
          <a:p>
            <a:pPr marL="0" marR="0" lvl="0" indent="0" defTabSz="914400" rtl="0" eaLnBrk="1" fontAlgn="base" latinLnBrk="0" hangingPunct="1">
              <a:lnSpc>
                <a:spcPct val="9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smtClean="0">
                <a:ln>
                  <a:noFill/>
                </a:ln>
                <a:solidFill>
                  <a:srgbClr val="DDDDDD"/>
                </a:solidFill>
                <a:effectLst/>
                <a:uLnTx/>
                <a:uFillTx/>
                <a:latin typeface="+mn-lt"/>
                <a:ea typeface="+mn-ea"/>
                <a:cs typeface="+mn-cs"/>
              </a:rPr>
              <a:t>Remember lock escalation!</a:t>
            </a:r>
          </a:p>
          <a:p>
            <a:pPr marL="0" marR="0" lvl="0" indent="0" defTabSz="914400" rtl="0" eaLnBrk="1" fontAlgn="base" latinLnBrk="0" hangingPunct="1">
              <a:lnSpc>
                <a:spcPct val="90000"/>
              </a:lnSpc>
              <a:spcBef>
                <a:spcPct val="20000"/>
              </a:spcBef>
              <a:spcAft>
                <a:spcPct val="0"/>
              </a:spcAft>
              <a:buClr>
                <a:srgbClr val="FF6600"/>
              </a:buClr>
              <a:buSzTx/>
              <a:buFontTx/>
              <a:buNone/>
              <a:tabLst/>
              <a:defRPr/>
            </a:pPr>
            <a:endParaRPr kumimoji="0" lang="en-US" sz="2000" b="0" i="0" u="none" strike="noStrike" kern="0" cap="none" spc="0" normalizeH="0" baseline="0" noProof="0" dirty="0">
              <a:ln>
                <a:noFill/>
              </a:ln>
              <a:solidFill>
                <a:srgbClr val="DDDDDD"/>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5" name="Rectangle 2"/>
          <p:cNvSpPr txBox="1">
            <a:spLocks noChangeArrowheads="1"/>
          </p:cNvSpPr>
          <p:nvPr/>
        </p:nvSpPr>
        <p:spPr bwMode="auto">
          <a:xfrm>
            <a:off x="1524000" y="762000"/>
            <a:ext cx="7467600" cy="9906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rgbClr val="FF6600"/>
                </a:solidFill>
                <a:effectLst/>
                <a:uLnTx/>
                <a:uFillTx/>
                <a:latin typeface="+mj-lt"/>
                <a:ea typeface="+mj-ea"/>
                <a:cs typeface="+mj-cs"/>
              </a:rPr>
              <a:t>DDL/DML in Stored Procedure</a:t>
            </a:r>
          </a:p>
        </p:txBody>
      </p:sp>
      <p:sp>
        <p:nvSpPr>
          <p:cNvPr id="8" name="Rectangle 3"/>
          <p:cNvSpPr txBox="1">
            <a:spLocks noChangeArrowheads="1"/>
          </p:cNvSpPr>
          <p:nvPr/>
        </p:nvSpPr>
        <p:spPr bwMode="auto">
          <a:xfrm>
            <a:off x="1524000" y="1828800"/>
            <a:ext cx="7772400" cy="40386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smtClean="0">
                <a:ln>
                  <a:noFill/>
                </a:ln>
                <a:solidFill>
                  <a:srgbClr val="DDDDDD"/>
                </a:solidFill>
                <a:effectLst/>
                <a:uLnTx/>
                <a:uFillTx/>
                <a:latin typeface="+mn-lt"/>
                <a:ea typeface="+mn-ea"/>
                <a:cs typeface="+mn-cs"/>
              </a:rPr>
              <a:t>Mixing DDL and DML operations causes a recompile</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smtClean="0">
                <a:ln>
                  <a:noFill/>
                </a:ln>
                <a:solidFill>
                  <a:srgbClr val="DDDDDD"/>
                </a:solidFill>
                <a:effectLst/>
                <a:uLnTx/>
                <a:uFillTx/>
                <a:latin typeface="+mn-lt"/>
                <a:ea typeface="+mn-ea"/>
                <a:cs typeface="+mn-cs"/>
              </a:rPr>
              <a:t>Certain operations on temporary tables cause a recompile</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smtClean="0">
                <a:ln>
                  <a:noFill/>
                </a:ln>
                <a:solidFill>
                  <a:srgbClr val="DDDDDD"/>
                </a:solidFill>
                <a:effectLst/>
                <a:uLnTx/>
                <a:uFillTx/>
                <a:latin typeface="+mn-lt"/>
                <a:cs typeface="+mn-cs"/>
              </a:rPr>
              <a:t>Refer to temp tables created locally</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smtClean="0">
                <a:ln>
                  <a:noFill/>
                </a:ln>
                <a:solidFill>
                  <a:srgbClr val="DDDDDD"/>
                </a:solidFill>
                <a:effectLst/>
                <a:uLnTx/>
                <a:uFillTx/>
                <a:latin typeface="+mn-lt"/>
                <a:cs typeface="+mn-cs"/>
              </a:rPr>
              <a:t>Don’t declare cursors that reference a temp table</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b="0" i="0" u="none" strike="noStrike" kern="0" cap="none" spc="0" normalizeH="0" baseline="0" noProof="0" smtClean="0">
                <a:ln>
                  <a:noFill/>
                </a:ln>
                <a:solidFill>
                  <a:srgbClr val="DDDDDD"/>
                </a:solidFill>
                <a:effectLst/>
                <a:uLnTx/>
                <a:uFillTx/>
                <a:latin typeface="+mn-lt"/>
                <a:cs typeface="+mn-cs"/>
              </a:rPr>
              <a:t>Don’t create temp tables while in a loop</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endParaRPr kumimoji="0" lang="en-US" sz="2000" b="0" i="0" u="none" strike="noStrike" kern="0" cap="none" spc="0" normalizeH="0" baseline="0" noProof="0" smtClean="0">
              <a:ln>
                <a:noFill/>
              </a:ln>
              <a:solidFill>
                <a:srgbClr val="DDDDDD"/>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ct val="0"/>
              </a:spcAft>
              <a:buClr>
                <a:srgbClr val="FF6600"/>
              </a:buClr>
              <a:buSzTx/>
              <a:buFontTx/>
              <a:buNone/>
              <a:tabLst/>
              <a:defRPr/>
            </a:pPr>
            <a:endParaRPr kumimoji="0" lang="en-US" sz="20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6" name="Rectangle 5"/>
          <p:cNvSpPr/>
          <p:nvPr/>
        </p:nvSpPr>
        <p:spPr>
          <a:xfrm>
            <a:off x="2057400" y="338245"/>
            <a:ext cx="6477000" cy="5681555"/>
          </a:xfrm>
          <a:prstGeom prst="rect">
            <a:avLst/>
          </a:prstGeom>
        </p:spPr>
        <p:txBody>
          <a:bodyPr wrap="square">
            <a:spAutoFit/>
          </a:bodyPr>
          <a:lstStyle/>
          <a:p>
            <a:pPr>
              <a:buNone/>
            </a:pPr>
            <a:r>
              <a:rPr lang="en-US" sz="3200" dirty="0" smtClean="0">
                <a:solidFill>
                  <a:srgbClr val="FF6600"/>
                </a:solidFill>
              </a:rPr>
              <a:t>Interleaving DML/DDL Statements</a:t>
            </a:r>
          </a:p>
          <a:p>
            <a:endParaRPr lang="en-US" dirty="0" smtClean="0"/>
          </a:p>
          <a:p>
            <a:r>
              <a:rPr lang="en-US" dirty="0" smtClean="0"/>
              <a:t>Objects that </a:t>
            </a:r>
            <a:r>
              <a:rPr lang="en-US" dirty="0" err="1" smtClean="0"/>
              <a:t>dont's</a:t>
            </a:r>
            <a:r>
              <a:rPr lang="en-US" dirty="0" smtClean="0"/>
              <a:t> exist at procedure first execution cannot be optimized until statement execution.</a:t>
            </a:r>
          </a:p>
          <a:p>
            <a:endParaRPr lang="en-US" dirty="0" smtClean="0"/>
          </a:p>
          <a:p>
            <a:r>
              <a:rPr lang="en-US" dirty="0" smtClean="0"/>
              <a:t>Upon execution of a DDL statement the procedure gets recompiled to recompile the plans for the DML.</a:t>
            </a:r>
          </a:p>
          <a:p>
            <a:endParaRPr lang="en-US" dirty="0" smtClean="0"/>
          </a:p>
          <a:p>
            <a:r>
              <a:rPr lang="en-US" dirty="0" smtClean="0"/>
              <a:t>Don't interleave DDL and DML, </a:t>
            </a:r>
            <a:r>
              <a:rPr lang="en-US" dirty="0" err="1" smtClean="0"/>
              <a:t>Seperate</a:t>
            </a:r>
            <a:r>
              <a:rPr lang="en-US" dirty="0" smtClean="0"/>
              <a:t> it.</a:t>
            </a:r>
          </a:p>
          <a:p>
            <a:endParaRPr lang="en-US" dirty="0" smtClean="0"/>
          </a:p>
          <a:p>
            <a:r>
              <a:rPr lang="en-US" dirty="0" smtClean="0"/>
              <a:t>All DDL at the beginning of the proc, All DML later.</a:t>
            </a:r>
          </a:p>
          <a:p>
            <a:endParaRPr lang="en-US" dirty="0" smtClean="0"/>
          </a:p>
          <a:p>
            <a:r>
              <a:rPr lang="en-US" dirty="0" smtClean="0"/>
              <a:t>Try not to create tables conditionally ( IF create ... ELSE create ...)</a:t>
            </a:r>
          </a:p>
          <a:p>
            <a:endParaRPr lang="en-US" dirty="0" smtClean="0"/>
          </a:p>
          <a:p>
            <a:r>
              <a:rPr lang="en-US" dirty="0" smtClean="0"/>
              <a:t>Use KEEP PLAN on SELECT statement id Data changes more than 6 times but the plan should not change.</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6" name="Rectangle 2"/>
          <p:cNvSpPr txBox="1">
            <a:spLocks noChangeArrowheads="1"/>
          </p:cNvSpPr>
          <p:nvPr/>
        </p:nvSpPr>
        <p:spPr bwMode="auto">
          <a:xfrm>
            <a:off x="1905000" y="457200"/>
            <a:ext cx="7391400" cy="9906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FF6600"/>
                </a:solidFill>
                <a:effectLst/>
                <a:uLnTx/>
                <a:uFillTx/>
                <a:latin typeface="+mj-lt"/>
                <a:ea typeface="+mj-ea"/>
                <a:cs typeface="+mj-cs"/>
              </a:rPr>
              <a:t>Queries with LIKE</a:t>
            </a:r>
            <a:endParaRPr kumimoji="0" lang="en-US" sz="2800" b="0" i="0" u="none" strike="noStrike" kern="0" cap="none" spc="0" normalizeH="0" baseline="0" noProof="0" dirty="0">
              <a:ln>
                <a:noFill/>
              </a:ln>
              <a:solidFill>
                <a:srgbClr val="FF6600"/>
              </a:solidFill>
              <a:effectLst/>
              <a:uLnTx/>
              <a:uFillTx/>
              <a:latin typeface="+mj-lt"/>
              <a:ea typeface="+mj-ea"/>
              <a:cs typeface="+mj-cs"/>
            </a:endParaRPr>
          </a:p>
        </p:txBody>
      </p:sp>
      <p:sp>
        <p:nvSpPr>
          <p:cNvPr id="7" name="Rectangle 3"/>
          <p:cNvSpPr txBox="1">
            <a:spLocks noChangeArrowheads="1"/>
          </p:cNvSpPr>
          <p:nvPr/>
        </p:nvSpPr>
        <p:spPr bwMode="auto">
          <a:xfrm>
            <a:off x="1600200" y="1524000"/>
            <a:ext cx="7772400" cy="48768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bodyPr>
          <a:lstStyle/>
          <a:p>
            <a:pPr marL="0" marR="0" lvl="0" indent="0" algn="l" defTabSz="914400" rtl="0" eaLnBrk="1" fontAlgn="base" latinLnBrk="0" hangingPunct="1">
              <a:lnSpc>
                <a:spcPct val="9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dirty="0" smtClean="0">
                <a:ln>
                  <a:noFill/>
                </a:ln>
                <a:solidFill>
                  <a:srgbClr val="DDDDDD"/>
                </a:solidFill>
                <a:effectLst/>
                <a:uLnTx/>
                <a:uFillTx/>
                <a:latin typeface="+mn-lt"/>
                <a:ea typeface="+mn-ea"/>
                <a:cs typeface="+mn-cs"/>
              </a:rPr>
              <a:t>Queries on production systems should NOT use </a:t>
            </a:r>
            <a:br>
              <a:rPr kumimoji="0" lang="en-US" sz="2000" b="0" i="0" u="none" strike="noStrike" kern="0" cap="none" spc="0" normalizeH="0" baseline="0" noProof="0" dirty="0" smtClean="0">
                <a:ln>
                  <a:noFill/>
                </a:ln>
                <a:solidFill>
                  <a:srgbClr val="DDDDDD"/>
                </a:solidFill>
                <a:effectLst/>
                <a:uLnTx/>
                <a:uFillTx/>
                <a:latin typeface="+mn-lt"/>
                <a:ea typeface="+mn-ea"/>
                <a:cs typeface="+mn-cs"/>
              </a:rPr>
            </a:br>
            <a:r>
              <a:rPr kumimoji="0" lang="en-US" sz="2000" b="0" i="0" u="none" strike="noStrike" kern="0" cap="none" spc="0" normalizeH="0" baseline="0" noProof="0" dirty="0" smtClean="0">
                <a:ln>
                  <a:noFill/>
                </a:ln>
                <a:solidFill>
                  <a:srgbClr val="DDDDDD"/>
                </a:solidFill>
                <a:effectLst/>
                <a:uLnTx/>
                <a:uFillTx/>
                <a:latin typeface="+mn-lt"/>
                <a:ea typeface="+mn-ea"/>
                <a:cs typeface="+mn-cs"/>
              </a:rPr>
              <a:t>SELECT * FROM…</a:t>
            </a:r>
          </a:p>
          <a:p>
            <a:pPr marL="742950" marR="0" lvl="1" indent="-285750" algn="l" defTabSz="914400" rtl="0" eaLnBrk="1" fontAlgn="base" latinLnBrk="0" hangingPunct="1">
              <a:lnSpc>
                <a:spcPct val="9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Main reason is that any time the underlying table is changed, </a:t>
            </a:r>
            <a:br>
              <a:rPr kumimoji="0" lang="en-US" sz="1600" b="0" i="0" u="none" strike="noStrike" kern="0" cap="none" spc="0" normalizeH="0" baseline="0" noProof="0" dirty="0" smtClean="0">
                <a:ln>
                  <a:noFill/>
                </a:ln>
                <a:solidFill>
                  <a:srgbClr val="DDDDDD"/>
                </a:solidFill>
                <a:effectLst/>
                <a:uLnTx/>
                <a:uFillTx/>
                <a:latin typeface="+mn-lt"/>
                <a:cs typeface="+mn-cs"/>
              </a:rPr>
            </a:br>
            <a:r>
              <a:rPr kumimoji="0" lang="en-US" sz="1600" b="0" i="0" u="none" strike="noStrike" kern="0" cap="none" spc="0" normalizeH="0" baseline="0" noProof="0" dirty="0" smtClean="0">
                <a:ln>
                  <a:noFill/>
                </a:ln>
                <a:solidFill>
                  <a:srgbClr val="DDDDDD"/>
                </a:solidFill>
                <a:effectLst/>
                <a:uLnTx/>
                <a:uFillTx/>
                <a:latin typeface="+mn-lt"/>
                <a:cs typeface="+mn-cs"/>
              </a:rPr>
              <a:t>all query plans stored in the cache must be rebuilt</a:t>
            </a:r>
          </a:p>
          <a:p>
            <a:pPr marL="742950" marR="0" lvl="1" indent="-285750" algn="l" defTabSz="914400" rtl="0" eaLnBrk="1" fontAlgn="base" latinLnBrk="0" hangingPunct="1">
              <a:lnSpc>
                <a:spcPct val="9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The SQL tools allow very quick scripting – so no excuses!</a:t>
            </a:r>
          </a:p>
          <a:p>
            <a:pPr marL="0" marR="0" lvl="0" indent="0" algn="l" defTabSz="914400" rtl="0" eaLnBrk="1" fontAlgn="base" latinLnBrk="0" hangingPunct="1">
              <a:lnSpc>
                <a:spcPct val="9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dirty="0" smtClean="0">
                <a:ln>
                  <a:noFill/>
                </a:ln>
                <a:solidFill>
                  <a:srgbClr val="DDDDDD"/>
                </a:solidFill>
                <a:effectLst/>
                <a:uLnTx/>
                <a:uFillTx/>
                <a:latin typeface="+mn-lt"/>
                <a:ea typeface="+mn-ea"/>
                <a:cs typeface="+mn-cs"/>
              </a:rPr>
              <a:t>Queries that use the LIKE clause have two simple rules:</a:t>
            </a:r>
          </a:p>
          <a:p>
            <a:pPr marL="742950" marR="0" lvl="1" indent="-285750" algn="l" defTabSz="914400" rtl="0" eaLnBrk="1" fontAlgn="base" latinLnBrk="0" hangingPunct="1">
              <a:lnSpc>
                <a:spcPct val="9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LIKE can use indexes if the pattern starts with a character </a:t>
            </a:r>
            <a:br>
              <a:rPr kumimoji="0" lang="en-US" sz="1600" b="0" i="0" u="none" strike="noStrike" kern="0" cap="none" spc="0" normalizeH="0" baseline="0" noProof="0" dirty="0" smtClean="0">
                <a:ln>
                  <a:noFill/>
                </a:ln>
                <a:solidFill>
                  <a:srgbClr val="DDDDDD"/>
                </a:solidFill>
                <a:effectLst/>
                <a:uLnTx/>
                <a:uFillTx/>
                <a:latin typeface="+mn-lt"/>
                <a:cs typeface="+mn-cs"/>
              </a:rPr>
            </a:br>
            <a:r>
              <a:rPr kumimoji="0" lang="en-US" sz="1600" b="0" i="0" u="none" strike="noStrike" kern="0" cap="none" spc="0" normalizeH="0" baseline="0" noProof="0" dirty="0" smtClean="0">
                <a:ln>
                  <a:noFill/>
                </a:ln>
                <a:solidFill>
                  <a:srgbClr val="DDDDDD"/>
                </a:solidFill>
                <a:effectLst/>
                <a:uLnTx/>
                <a:uFillTx/>
                <a:latin typeface="+mn-lt"/>
                <a:cs typeface="+mn-cs"/>
              </a:rPr>
              <a:t>string, such as </a:t>
            </a:r>
            <a:r>
              <a:rPr kumimoji="0" lang="en-US" sz="1600" b="0"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WHERE </a:t>
            </a:r>
            <a:r>
              <a:rPr kumimoji="0" lang="en-US" sz="1600" b="0" i="0" u="none" strike="noStrike" kern="0" cap="none" spc="0" normalizeH="0" baseline="0" noProof="0" dirty="0" err="1" smtClean="0">
                <a:ln>
                  <a:noFill/>
                </a:ln>
                <a:solidFill>
                  <a:srgbClr val="008000"/>
                </a:solidFill>
                <a:effectLst/>
                <a:uLnTx/>
                <a:uFillTx/>
                <a:latin typeface="Courier New" pitchFamily="49" charset="0"/>
                <a:cs typeface="Courier New" pitchFamily="49" charset="0"/>
              </a:rPr>
              <a:t>lname</a:t>
            </a:r>
            <a:r>
              <a:rPr kumimoji="0" lang="en-US" sz="1600" b="0"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 LIKE ‘w%’</a:t>
            </a:r>
          </a:p>
          <a:p>
            <a:pPr marL="742950" marR="0" lvl="1" indent="-285750" algn="l" defTabSz="914400" rtl="0" eaLnBrk="1" fontAlgn="base" latinLnBrk="0" hangingPunct="1">
              <a:lnSpc>
                <a:spcPct val="90000"/>
              </a:lnSpc>
              <a:spcBef>
                <a:spcPct val="20000"/>
              </a:spcBef>
              <a:spcAft>
                <a:spcPct val="0"/>
              </a:spcAft>
              <a:buClr>
                <a:srgbClr val="777777"/>
              </a:buClr>
              <a:buSzTx/>
              <a:buFont typeface="Wingdings" pitchFamily="2" charset="2"/>
              <a:buChar char="§"/>
              <a:tabLst/>
              <a:defRPr/>
            </a:pPr>
            <a:r>
              <a:rPr kumimoji="0" lang="en-US" sz="1600" b="0" i="0" u="none" strike="noStrike" kern="0" cap="none" spc="0" normalizeH="0" baseline="0" noProof="0" dirty="0" smtClean="0">
                <a:ln>
                  <a:noFill/>
                </a:ln>
                <a:solidFill>
                  <a:srgbClr val="DDDDDD"/>
                </a:solidFill>
                <a:effectLst/>
                <a:uLnTx/>
                <a:uFillTx/>
                <a:latin typeface="+mn-lt"/>
                <a:cs typeface="+mn-cs"/>
              </a:rPr>
              <a:t>LIKE cannot use an index if the pattern starts with a leading </a:t>
            </a:r>
            <a:br>
              <a:rPr kumimoji="0" lang="en-US" sz="1600" b="0" i="0" u="none" strike="noStrike" kern="0" cap="none" spc="0" normalizeH="0" baseline="0" noProof="0" dirty="0" smtClean="0">
                <a:ln>
                  <a:noFill/>
                </a:ln>
                <a:solidFill>
                  <a:srgbClr val="DDDDDD"/>
                </a:solidFill>
                <a:effectLst/>
                <a:uLnTx/>
                <a:uFillTx/>
                <a:latin typeface="+mn-lt"/>
                <a:cs typeface="+mn-cs"/>
              </a:rPr>
            </a:br>
            <a:r>
              <a:rPr kumimoji="0" lang="en-US" sz="1600" b="0" i="0" u="none" strike="noStrike" kern="0" cap="none" spc="0" normalizeH="0" baseline="0" noProof="0" dirty="0" smtClean="0">
                <a:ln>
                  <a:noFill/>
                </a:ln>
                <a:solidFill>
                  <a:srgbClr val="DDDDDD"/>
                </a:solidFill>
                <a:effectLst/>
                <a:uLnTx/>
                <a:uFillTx/>
                <a:latin typeface="+mn-lt"/>
                <a:cs typeface="+mn-cs"/>
              </a:rPr>
              <a:t>wildcard, such as </a:t>
            </a:r>
            <a:r>
              <a:rPr kumimoji="0" lang="en-US" sz="1600" b="0"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WHERE </a:t>
            </a:r>
            <a:r>
              <a:rPr kumimoji="0" lang="en-US" sz="1600" b="0" i="0" u="none" strike="noStrike" kern="0" cap="none" spc="0" normalizeH="0" baseline="0" noProof="0" dirty="0" err="1" smtClean="0">
                <a:ln>
                  <a:noFill/>
                </a:ln>
                <a:solidFill>
                  <a:srgbClr val="008000"/>
                </a:solidFill>
                <a:effectLst/>
                <a:uLnTx/>
                <a:uFillTx/>
                <a:latin typeface="Courier New" pitchFamily="49" charset="0"/>
                <a:cs typeface="Courier New" pitchFamily="49" charset="0"/>
              </a:rPr>
              <a:t>lname</a:t>
            </a:r>
            <a:r>
              <a:rPr kumimoji="0" lang="en-US" sz="1600" b="0"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 LIKE ‘%</a:t>
            </a:r>
            <a:r>
              <a:rPr kumimoji="0" lang="en-US" sz="1600" b="0" i="0" u="none" strike="noStrike" kern="0" cap="none" spc="0" normalizeH="0" baseline="0" noProof="0" dirty="0" err="1" smtClean="0">
                <a:ln>
                  <a:noFill/>
                </a:ln>
                <a:solidFill>
                  <a:srgbClr val="008000"/>
                </a:solidFill>
                <a:effectLst/>
                <a:uLnTx/>
                <a:uFillTx/>
                <a:latin typeface="Courier New" pitchFamily="49" charset="0"/>
                <a:cs typeface="Courier New" pitchFamily="49" charset="0"/>
              </a:rPr>
              <a:t>alton</a:t>
            </a:r>
            <a:r>
              <a:rPr kumimoji="0" lang="en-US" sz="1600" b="0"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a:t>
            </a:r>
            <a:r>
              <a:rPr kumimoji="0" lang="en-US" sz="1600" b="0" i="0" u="none" strike="noStrike" kern="0" cap="none" spc="0" normalizeH="0" baseline="0" noProof="0" dirty="0" smtClean="0">
                <a:ln>
                  <a:noFill/>
                </a:ln>
                <a:solidFill>
                  <a:srgbClr val="DDDDDD"/>
                </a:solidFill>
                <a:effectLst/>
                <a:uLnTx/>
                <a:uFillTx/>
                <a:latin typeface="+mn-lt"/>
                <a:cs typeface="+mn-cs"/>
              </a:rPr>
              <a:t> </a:t>
            </a:r>
          </a:p>
          <a:p>
            <a:pPr marL="742950" marR="0" lvl="1" indent="-285750" algn="l" defTabSz="914400" rtl="0" eaLnBrk="1" fontAlgn="base" latinLnBrk="0" hangingPunct="1">
              <a:lnSpc>
                <a:spcPct val="90000"/>
              </a:lnSpc>
              <a:spcBef>
                <a:spcPct val="20000"/>
              </a:spcBef>
              <a:spcAft>
                <a:spcPct val="0"/>
              </a:spcAft>
              <a:buClr>
                <a:srgbClr val="777777"/>
              </a:buClr>
              <a:buSzTx/>
              <a:buFont typeface="Wingdings" pitchFamily="2" charset="2"/>
              <a:buChar char="§"/>
              <a:tabLst/>
              <a:defRPr/>
            </a:pPr>
            <a:endParaRPr kumimoji="0" lang="en-US" sz="1600" b="0" i="0"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5" name="Rectangle 2"/>
          <p:cNvSpPr txBox="1">
            <a:spLocks noChangeArrowheads="1"/>
          </p:cNvSpPr>
          <p:nvPr/>
        </p:nvSpPr>
        <p:spPr bwMode="auto">
          <a:xfrm>
            <a:off x="1600200" y="762000"/>
            <a:ext cx="6858000" cy="9906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0" i="0" u="none" strike="noStrike" kern="0" cap="none" spc="0" normalizeH="0" baseline="0" noProof="0" dirty="0" smtClean="0">
                <a:ln>
                  <a:noFill/>
                </a:ln>
                <a:solidFill>
                  <a:srgbClr val="FF6600"/>
                </a:solidFill>
                <a:effectLst/>
                <a:uLnTx/>
                <a:uFillTx/>
                <a:latin typeface="+mj-lt"/>
                <a:ea typeface="+mj-ea"/>
                <a:cs typeface="+mj-cs"/>
              </a:rPr>
              <a:t>Queries with Functions &amp; Calculations in the WHERE clause</a:t>
            </a:r>
            <a:endParaRPr kumimoji="0" lang="en-US" b="0" i="0" u="none" strike="noStrike" kern="0" cap="none" spc="0" normalizeH="0" baseline="0" noProof="0" dirty="0">
              <a:ln>
                <a:noFill/>
              </a:ln>
              <a:solidFill>
                <a:srgbClr val="FF6600"/>
              </a:solidFill>
              <a:effectLst/>
              <a:uLnTx/>
              <a:uFillTx/>
              <a:latin typeface="+mj-lt"/>
              <a:ea typeface="+mj-ea"/>
              <a:cs typeface="+mj-cs"/>
            </a:endParaRPr>
          </a:p>
        </p:txBody>
      </p:sp>
      <p:sp>
        <p:nvSpPr>
          <p:cNvPr id="8" name="Rectangle 3"/>
          <p:cNvSpPr txBox="1">
            <a:spLocks noChangeArrowheads="1"/>
          </p:cNvSpPr>
          <p:nvPr/>
        </p:nvSpPr>
        <p:spPr bwMode="auto">
          <a:xfrm>
            <a:off x="1676400" y="1524000"/>
            <a:ext cx="7467600" cy="40386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endParaRPr kumimoji="0" lang="en-US" sz="2000" b="0" i="0" u="none" strike="noStrike" kern="0" cap="none" spc="0" normalizeH="0" baseline="0" noProof="0" dirty="0" smtClean="0">
              <a:ln>
                <a:noFill/>
              </a:ln>
              <a:solidFill>
                <a:srgbClr val="DDDDDD"/>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dirty="0" smtClean="0">
                <a:ln>
                  <a:noFill/>
                </a:ln>
                <a:solidFill>
                  <a:srgbClr val="DDDDDD"/>
                </a:solidFill>
                <a:effectLst/>
                <a:uLnTx/>
                <a:uFillTx/>
                <a:latin typeface="+mn-lt"/>
                <a:ea typeface="+mn-ea"/>
                <a:cs typeface="+mn-cs"/>
              </a:rPr>
              <a:t>Avoid using functions or calculations on the column </a:t>
            </a:r>
            <a:br>
              <a:rPr kumimoji="0" lang="en-US" sz="2000" b="0" i="0" u="none" strike="noStrike" kern="0" cap="none" spc="0" normalizeH="0" baseline="0" noProof="0" dirty="0" smtClean="0">
                <a:ln>
                  <a:noFill/>
                </a:ln>
                <a:solidFill>
                  <a:srgbClr val="DDDDDD"/>
                </a:solidFill>
                <a:effectLst/>
                <a:uLnTx/>
                <a:uFillTx/>
                <a:latin typeface="+mn-lt"/>
                <a:ea typeface="+mn-ea"/>
                <a:cs typeface="+mn-cs"/>
              </a:rPr>
            </a:br>
            <a:r>
              <a:rPr kumimoji="0" lang="en-US" sz="2000" b="0" i="0" u="none" strike="noStrike" kern="0" cap="none" spc="0" normalizeH="0" baseline="0" noProof="0" dirty="0" smtClean="0">
                <a:ln>
                  <a:noFill/>
                </a:ln>
                <a:solidFill>
                  <a:srgbClr val="DDDDDD"/>
                </a:solidFill>
                <a:effectLst/>
                <a:uLnTx/>
                <a:uFillTx/>
                <a:latin typeface="+mn-lt"/>
                <a:ea typeface="+mn-ea"/>
                <a:cs typeface="+mn-cs"/>
              </a:rPr>
              <a:t>in a WHERE clause because it causes SQL Server </a:t>
            </a:r>
            <a:br>
              <a:rPr kumimoji="0" lang="en-US" sz="2000" b="0" i="0" u="none" strike="noStrike" kern="0" cap="none" spc="0" normalizeH="0" baseline="0" noProof="0" dirty="0" smtClean="0">
                <a:ln>
                  <a:noFill/>
                </a:ln>
                <a:solidFill>
                  <a:srgbClr val="DDDDDD"/>
                </a:solidFill>
                <a:effectLst/>
                <a:uLnTx/>
                <a:uFillTx/>
                <a:latin typeface="+mn-lt"/>
                <a:ea typeface="+mn-ea"/>
                <a:cs typeface="+mn-cs"/>
              </a:rPr>
            </a:br>
            <a:r>
              <a:rPr kumimoji="0" lang="en-US" sz="2000" b="0" i="0" u="none" strike="noStrike" kern="0" cap="none" spc="0" normalizeH="0" baseline="0" noProof="0" dirty="0" smtClean="0">
                <a:ln>
                  <a:noFill/>
                </a:ln>
                <a:solidFill>
                  <a:srgbClr val="DDDDDD"/>
                </a:solidFill>
                <a:effectLst/>
                <a:uLnTx/>
                <a:uFillTx/>
                <a:latin typeface="+mn-lt"/>
                <a:ea typeface="+mn-ea"/>
                <a:cs typeface="+mn-cs"/>
              </a:rPr>
              <a:t>to ignore any index on the column:</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sz="1200" b="0" i="0" u="none" strike="noStrike" kern="0" cap="none" spc="0" normalizeH="0" baseline="0" noProof="0" dirty="0" smtClean="0">
              <a:ln>
                <a:noFill/>
              </a:ln>
              <a:solidFill>
                <a:srgbClr val="008000"/>
              </a:solidFill>
              <a:effectLst/>
              <a:uLnTx/>
              <a:uFillTx/>
              <a:latin typeface="Courier New" pitchFamily="49" charset="0"/>
              <a:cs typeface="Courier New" pitchFamily="49" charset="0"/>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200" b="1"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WHERE qty * 12 &gt; 10000</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sz="1200" b="1" i="0" u="none" strike="noStrike" kern="0" cap="none" spc="0" normalizeH="0" baseline="0" noProof="0" dirty="0" smtClean="0">
              <a:ln>
                <a:noFill/>
              </a:ln>
              <a:solidFill>
                <a:srgbClr val="008000"/>
              </a:solidFill>
              <a:effectLst/>
              <a:uLnTx/>
              <a:uFillTx/>
              <a:latin typeface="Courier New" pitchFamily="49" charset="0"/>
              <a:cs typeface="Courier New" pitchFamily="49" charset="0"/>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200" b="1" i="0" u="none" strike="noStrike" kern="0" cap="none" spc="0" normalizeH="0" baseline="0" noProof="0" dirty="0" smtClean="0">
                <a:ln>
                  <a:noFill/>
                </a:ln>
                <a:solidFill>
                  <a:srgbClr val="008000"/>
                </a:solidFill>
                <a:effectLst/>
                <a:uLnTx/>
                <a:uFillTx/>
                <a:latin typeface="Courier New" pitchFamily="49" charset="0"/>
                <a:cs typeface="Times New Roman" pitchFamily="18" charset="0"/>
              </a:rPr>
              <a:t>WHERE ISNULL(</a:t>
            </a:r>
            <a:r>
              <a:rPr kumimoji="0" lang="en-US" sz="1200" b="1" i="0" u="none" strike="noStrike" kern="0" cap="none" spc="0" normalizeH="0" baseline="0" noProof="0" dirty="0" err="1" smtClean="0">
                <a:ln>
                  <a:noFill/>
                </a:ln>
                <a:solidFill>
                  <a:srgbClr val="008000"/>
                </a:solidFill>
                <a:effectLst/>
                <a:uLnTx/>
                <a:uFillTx/>
                <a:latin typeface="Courier New" pitchFamily="49" charset="0"/>
                <a:cs typeface="Times New Roman" pitchFamily="18" charset="0"/>
              </a:rPr>
              <a:t>ord_date</a:t>
            </a:r>
            <a:r>
              <a:rPr kumimoji="0" lang="en-US" sz="1200" b="1" i="0" u="none" strike="noStrike" kern="0" cap="none" spc="0" normalizeH="0" baseline="0" noProof="0" dirty="0" smtClean="0">
                <a:ln>
                  <a:noFill/>
                </a:ln>
                <a:solidFill>
                  <a:srgbClr val="008000"/>
                </a:solidFill>
                <a:effectLst/>
                <a:uLnTx/>
                <a:uFillTx/>
                <a:latin typeface="Courier New" pitchFamily="49" charset="0"/>
                <a:cs typeface="Times New Roman" pitchFamily="18" charset="0"/>
              </a:rPr>
              <a:t>, ‘Jan 01,2001’) &gt; ‘Jan 01, 2002 12:00:00 AM’</a:t>
            </a:r>
          </a:p>
          <a:p>
            <a:pPr marL="0" marR="0" lvl="0" indent="0" algn="l" defTabSz="914400" rtl="0" eaLnBrk="1" fontAlgn="base" latinLnBrk="0" hangingPunct="1">
              <a:lnSpc>
                <a:spcPct val="100000"/>
              </a:lnSpc>
              <a:spcBef>
                <a:spcPct val="20000"/>
              </a:spcBef>
              <a:spcAft>
                <a:spcPct val="0"/>
              </a:spcAft>
              <a:buClr>
                <a:srgbClr val="FF6600"/>
              </a:buClr>
              <a:buSzTx/>
              <a:buFont typeface="Wingdings" pitchFamily="2" charset="2"/>
              <a:buNone/>
              <a:tabLst/>
              <a:defRPr/>
            </a:pPr>
            <a:r>
              <a:rPr kumimoji="0" lang="en-US" sz="2000" b="0" i="0" u="none" strike="noStrike" kern="0" cap="none" spc="0" normalizeH="0" baseline="0" noProof="0" dirty="0" smtClean="0">
                <a:ln>
                  <a:noFill/>
                </a:ln>
                <a:solidFill>
                  <a:srgbClr val="DDDDDD"/>
                </a:solidFill>
                <a:effectLst/>
                <a:uLnTx/>
                <a:uFillTx/>
                <a:latin typeface="+mn-lt"/>
                <a:ea typeface="+mn-ea"/>
                <a:cs typeface="+mn-cs"/>
              </a:rPr>
              <a:t>Instead, move the function or calculation to the SARG:</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sz="1200" b="0" i="0" u="none" strike="noStrike" kern="0" cap="none" spc="0" normalizeH="0" baseline="0" noProof="0" dirty="0" smtClean="0">
              <a:ln>
                <a:noFill/>
              </a:ln>
              <a:solidFill>
                <a:srgbClr val="008000"/>
              </a:solidFill>
              <a:effectLst/>
              <a:uLnTx/>
              <a:uFillTx/>
              <a:latin typeface="Courier New" pitchFamily="49" charset="0"/>
              <a:cs typeface="Courier New" pitchFamily="49" charset="0"/>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400" b="1"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WHERE qty &gt; 10000/12</a:t>
            </a: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endParaRPr kumimoji="0" lang="en-US" sz="14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a:p>
            <a:pPr marL="742950" marR="0" lvl="1" indent="-285750" algn="l" defTabSz="914400" rtl="0" eaLnBrk="1" fontAlgn="base" latinLnBrk="0" hangingPunct="1">
              <a:lnSpc>
                <a:spcPct val="100000"/>
              </a:lnSpc>
              <a:spcBef>
                <a:spcPct val="20000"/>
              </a:spcBef>
              <a:spcAft>
                <a:spcPct val="0"/>
              </a:spcAft>
              <a:buClr>
                <a:srgbClr val="777777"/>
              </a:buClr>
              <a:buSzTx/>
              <a:buFont typeface="Wingdings" pitchFamily="2" charset="2"/>
              <a:buChar char="§"/>
              <a:tabLst/>
              <a:defRPr/>
            </a:pPr>
            <a:r>
              <a:rPr kumimoji="0" lang="en-US" sz="1400" b="1"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WHERE </a:t>
            </a:r>
            <a:r>
              <a:rPr kumimoji="0" lang="en-US" sz="1400" b="1" i="0" u="none" strike="noStrike" kern="0" cap="none" spc="0" normalizeH="0" baseline="0" noProof="0" dirty="0" err="1" smtClean="0">
                <a:ln>
                  <a:noFill/>
                </a:ln>
                <a:solidFill>
                  <a:srgbClr val="008000"/>
                </a:solidFill>
                <a:effectLst/>
                <a:uLnTx/>
                <a:uFillTx/>
                <a:latin typeface="Courier New" pitchFamily="49" charset="0"/>
                <a:cs typeface="Courier New" pitchFamily="49" charset="0"/>
              </a:rPr>
              <a:t>ord_date</a:t>
            </a:r>
            <a:r>
              <a:rPr kumimoji="0" lang="en-US" sz="1400" b="1"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 IS NOT NULL AND </a:t>
            </a:r>
            <a:r>
              <a:rPr kumimoji="0" lang="en-US" sz="1400" b="1" i="0" u="none" strike="noStrike" kern="0" cap="none" spc="0" normalizeH="0" baseline="0" noProof="0" dirty="0" err="1" smtClean="0">
                <a:ln>
                  <a:noFill/>
                </a:ln>
                <a:solidFill>
                  <a:srgbClr val="008000"/>
                </a:solidFill>
                <a:effectLst/>
                <a:uLnTx/>
                <a:uFillTx/>
                <a:latin typeface="Courier New" pitchFamily="49" charset="0"/>
                <a:cs typeface="Courier New" pitchFamily="49" charset="0"/>
              </a:rPr>
              <a:t>ord_date</a:t>
            </a:r>
            <a:r>
              <a:rPr kumimoji="0" lang="en-US" sz="1400" b="1" i="0" u="none" strike="noStrike" kern="0" cap="none" spc="0" normalizeH="0" baseline="0" noProof="0" dirty="0" smtClean="0">
                <a:ln>
                  <a:noFill/>
                </a:ln>
                <a:solidFill>
                  <a:srgbClr val="008000"/>
                </a:solidFill>
                <a:effectLst/>
                <a:uLnTx/>
                <a:uFillTx/>
                <a:latin typeface="Courier New" pitchFamily="49" charset="0"/>
                <a:cs typeface="Courier New" pitchFamily="49" charset="0"/>
              </a:rPr>
              <a:t> &gt; ‘Jan 01, 2002 12:00:00 AM’</a:t>
            </a:r>
          </a:p>
          <a:p>
            <a:pPr marL="742950" marR="0" lvl="1" indent="-285750" algn="l" defTabSz="914400" rtl="0" eaLnBrk="1" fontAlgn="base" latinLnBrk="0" hangingPunct="1">
              <a:lnSpc>
                <a:spcPct val="100000"/>
              </a:lnSpc>
              <a:spcBef>
                <a:spcPct val="20000"/>
              </a:spcBef>
              <a:spcAft>
                <a:spcPct val="0"/>
              </a:spcAft>
              <a:buClr>
                <a:srgbClr val="777777"/>
              </a:buClr>
              <a:buSzTx/>
              <a:buFontTx/>
              <a:buNone/>
              <a:tabLst/>
              <a:defRPr/>
            </a:pPr>
            <a:endParaRPr kumimoji="0" lang="en-US" sz="1200" b="0" i="0" u="none" strike="noStrike" kern="0" cap="none" spc="0" normalizeH="0" baseline="0" noProof="0" dirty="0">
              <a:ln>
                <a:noFill/>
              </a:ln>
              <a:solidFill>
                <a:srgbClr val="000000"/>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5" name="Rectangle 2"/>
          <p:cNvSpPr txBox="1">
            <a:spLocks noChangeArrowheads="1"/>
          </p:cNvSpPr>
          <p:nvPr/>
        </p:nvSpPr>
        <p:spPr bwMode="auto">
          <a:xfrm>
            <a:off x="1447800" y="152400"/>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algn="l" defTabSz="896938"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6600"/>
                </a:solidFill>
                <a:effectLst/>
                <a:uLnTx/>
                <a:uFillTx/>
                <a:latin typeface="+mj-lt"/>
                <a:ea typeface="+mj-ea"/>
                <a:cs typeface="+mj-cs"/>
              </a:rPr>
              <a:t>Modifying Procedures</a:t>
            </a:r>
            <a:endParaRPr kumimoji="0" lang="en-US" sz="2800" b="1" i="0" u="none" strike="noStrike" kern="0" cap="none" spc="0" normalizeH="0" baseline="0" noProof="0" dirty="0">
              <a:ln>
                <a:noFill/>
              </a:ln>
              <a:solidFill>
                <a:srgbClr val="FF6600"/>
              </a:solidFill>
              <a:effectLst/>
              <a:uLnTx/>
              <a:uFillTx/>
              <a:latin typeface="+mj-lt"/>
              <a:ea typeface="+mj-ea"/>
              <a:cs typeface="+mj-cs"/>
            </a:endParaRPr>
          </a:p>
        </p:txBody>
      </p:sp>
      <p:sp>
        <p:nvSpPr>
          <p:cNvPr id="6" name="Rectangle 3"/>
          <p:cNvSpPr txBox="1">
            <a:spLocks noChangeArrowheads="1"/>
          </p:cNvSpPr>
          <p:nvPr/>
        </p:nvSpPr>
        <p:spPr bwMode="auto">
          <a:xfrm>
            <a:off x="1600200" y="1447800"/>
            <a:ext cx="7543800" cy="53340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bodyPr>
          <a:lstStyle/>
          <a:p>
            <a:pPr marL="431800" marR="0" lvl="0" indent="-431800" algn="l" defTabSz="896938" rtl="0" eaLnBrk="1" fontAlgn="base" latinLnBrk="0" hangingPunct="1">
              <a:lnSpc>
                <a:spcPct val="100000"/>
              </a:lnSpc>
              <a:spcBef>
                <a:spcPct val="20000"/>
              </a:spcBef>
              <a:spcAft>
                <a:spcPct val="0"/>
              </a:spcAft>
              <a:buClr>
                <a:srgbClr val="FF6600"/>
              </a:buClr>
              <a:buSzTx/>
              <a:buFont typeface="Wingdings" pitchFamily="2" charset="2"/>
              <a:buNone/>
              <a:tabLst>
                <a:tab pos="1387475" algn="l"/>
                <a:tab pos="1706563" algn="l"/>
                <a:tab pos="2079625" algn="l"/>
              </a:tabLst>
              <a:defRPr/>
            </a:pPr>
            <a:r>
              <a:rPr kumimoji="0" lang="en-US" sz="2400" b="0" i="0" u="none" strike="noStrike" kern="0" cap="none" spc="0" normalizeH="0" baseline="0" noProof="0" dirty="0" smtClean="0">
                <a:ln>
                  <a:noFill/>
                </a:ln>
                <a:solidFill>
                  <a:srgbClr val="DDDDDD"/>
                </a:solidFill>
                <a:effectLst/>
                <a:uLnTx/>
                <a:uFillTx/>
                <a:latin typeface="+mn-lt"/>
                <a:ea typeface="+mn-ea"/>
                <a:cs typeface="+mn-cs"/>
              </a:rPr>
              <a:t>DROP and RECREATE</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2000" b="0" i="0" u="none" strike="noStrike" kern="0" cap="none" spc="0" normalizeH="0" baseline="0" noProof="0" dirty="0" smtClean="0">
                <a:ln>
                  <a:noFill/>
                </a:ln>
                <a:solidFill>
                  <a:srgbClr val="DDDDDD"/>
                </a:solidFill>
                <a:effectLst/>
                <a:uLnTx/>
                <a:uFillTx/>
                <a:latin typeface="+mn-lt"/>
                <a:cs typeface="+mn-cs"/>
              </a:rPr>
              <a:t>Loses the dependency chain stored in </a:t>
            </a:r>
            <a:r>
              <a:rPr kumimoji="0" lang="en-US" sz="2000" b="0" i="0" u="none" strike="noStrike" kern="0" cap="none" spc="0" normalizeH="0" baseline="0" noProof="0" dirty="0" err="1" smtClean="0">
                <a:ln>
                  <a:noFill/>
                </a:ln>
                <a:solidFill>
                  <a:srgbClr val="DDDDDD"/>
                </a:solidFill>
                <a:effectLst/>
                <a:uLnTx/>
                <a:uFillTx/>
                <a:latin typeface="+mn-lt"/>
                <a:cs typeface="+mn-cs"/>
              </a:rPr>
              <a:t>sysdepends</a:t>
            </a:r>
            <a:endParaRPr kumimoji="0" lang="en-US" sz="2000" b="0" i="0" u="none" strike="noStrike" kern="0" cap="none" spc="0" normalizeH="0" baseline="0" noProof="0" dirty="0" smtClean="0">
              <a:ln>
                <a:noFill/>
              </a:ln>
              <a:solidFill>
                <a:srgbClr val="DDDDDD"/>
              </a:solidFill>
              <a:effectLst/>
              <a:uLnTx/>
              <a:uFillTx/>
              <a:latin typeface="+mn-lt"/>
              <a:cs typeface="+mn-cs"/>
            </a:endParaRP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2000" b="0" i="0" u="none" strike="noStrike" kern="0" cap="none" spc="0" normalizeH="0" baseline="0" noProof="0" dirty="0" smtClean="0">
                <a:ln>
                  <a:noFill/>
                </a:ln>
                <a:solidFill>
                  <a:srgbClr val="DDDDDD"/>
                </a:solidFill>
                <a:effectLst/>
                <a:uLnTx/>
                <a:uFillTx/>
                <a:latin typeface="+mn-lt"/>
                <a:cs typeface="+mn-cs"/>
              </a:rPr>
              <a:t>Loses the permissions already granted</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2000" b="0" i="0" u="none" strike="noStrike" kern="0" cap="none" spc="0" normalizeH="0" baseline="0" noProof="0" dirty="0" smtClean="0">
                <a:ln>
                  <a:noFill/>
                </a:ln>
                <a:solidFill>
                  <a:srgbClr val="DDDDDD"/>
                </a:solidFill>
                <a:effectLst/>
                <a:uLnTx/>
                <a:uFillTx/>
                <a:latin typeface="+mn-lt"/>
                <a:cs typeface="+mn-cs"/>
              </a:rPr>
              <a:t>Invalidates all plans</a:t>
            </a:r>
          </a:p>
          <a:p>
            <a:pPr marL="431800" marR="0" lvl="0" indent="-431800" algn="l" defTabSz="896938" rtl="0" eaLnBrk="1" fontAlgn="base" latinLnBrk="0" hangingPunct="1">
              <a:lnSpc>
                <a:spcPct val="100000"/>
              </a:lnSpc>
              <a:spcBef>
                <a:spcPct val="20000"/>
              </a:spcBef>
              <a:spcAft>
                <a:spcPct val="0"/>
              </a:spcAft>
              <a:buClr>
                <a:srgbClr val="FF6600"/>
              </a:buClr>
              <a:buSzTx/>
              <a:buFont typeface="Wingdings" pitchFamily="2" charset="2"/>
              <a:buNone/>
              <a:tabLst>
                <a:tab pos="1387475" algn="l"/>
                <a:tab pos="1706563" algn="l"/>
                <a:tab pos="2079625" algn="l"/>
              </a:tabLst>
              <a:defRPr/>
            </a:pPr>
            <a:r>
              <a:rPr kumimoji="0" lang="en-US" sz="2400" b="0" i="0" u="none" strike="noStrike" kern="0" cap="none" spc="0" normalizeH="0" baseline="0" noProof="0" dirty="0" smtClean="0">
                <a:ln>
                  <a:noFill/>
                </a:ln>
                <a:solidFill>
                  <a:srgbClr val="DDDDDD"/>
                </a:solidFill>
                <a:effectLst/>
                <a:uLnTx/>
                <a:uFillTx/>
                <a:latin typeface="+mn-lt"/>
                <a:ea typeface="+mn-ea"/>
                <a:cs typeface="+mn-cs"/>
              </a:rPr>
              <a:t>ALTER PROC</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2000" b="0" i="0" u="none" strike="noStrike" kern="0" cap="none" spc="0" normalizeH="0" baseline="0" noProof="0" dirty="0" smtClean="0">
                <a:ln>
                  <a:noFill/>
                </a:ln>
                <a:solidFill>
                  <a:srgbClr val="DDDDDD"/>
                </a:solidFill>
                <a:effectLst/>
                <a:uLnTx/>
                <a:uFillTx/>
                <a:latin typeface="+mn-lt"/>
                <a:cs typeface="+mn-cs"/>
              </a:rPr>
              <a:t>Loses the dependency chain stored in </a:t>
            </a:r>
            <a:r>
              <a:rPr kumimoji="0" lang="en-US" sz="2000" b="0" i="0" u="none" strike="noStrike" kern="0" cap="none" spc="0" normalizeH="0" baseline="0" noProof="0" dirty="0" err="1" smtClean="0">
                <a:ln>
                  <a:noFill/>
                </a:ln>
                <a:solidFill>
                  <a:srgbClr val="DDDDDD"/>
                </a:solidFill>
                <a:effectLst/>
                <a:uLnTx/>
                <a:uFillTx/>
                <a:latin typeface="+mn-lt"/>
                <a:cs typeface="+mn-cs"/>
              </a:rPr>
              <a:t>sysdepends</a:t>
            </a:r>
            <a:endParaRPr kumimoji="0" lang="en-US" sz="2000" b="0" i="0" u="none" strike="noStrike" kern="0" cap="none" spc="0" normalizeH="0" baseline="0" noProof="0" dirty="0" smtClean="0">
              <a:ln>
                <a:noFill/>
              </a:ln>
              <a:solidFill>
                <a:srgbClr val="DDDDDD"/>
              </a:solidFill>
              <a:effectLst/>
              <a:uLnTx/>
              <a:uFillTx/>
              <a:latin typeface="+mn-lt"/>
              <a:cs typeface="+mn-cs"/>
            </a:endParaRPr>
          </a:p>
          <a:p>
            <a:pPr marL="763588" marR="0" lvl="1" indent="-225425" algn="l" defTabSz="896938" rtl="0" eaLnBrk="1" fontAlgn="base" latinLnBrk="0" hangingPunct="1">
              <a:lnSpc>
                <a:spcPct val="100000"/>
              </a:lnSpc>
              <a:spcBef>
                <a:spcPct val="20000"/>
              </a:spcBef>
              <a:spcAft>
                <a:spcPct val="0"/>
              </a:spcAft>
              <a:buClr>
                <a:schemeClr val="tx1"/>
              </a:buClr>
              <a:buSzTx/>
              <a:buFont typeface="Wingdings" pitchFamily="2" charset="2"/>
              <a:buChar char="v"/>
              <a:tabLst>
                <a:tab pos="1387475" algn="l"/>
                <a:tab pos="1706563" algn="l"/>
                <a:tab pos="2079625" algn="l"/>
              </a:tabLst>
              <a:defRPr/>
            </a:pPr>
            <a:r>
              <a:rPr kumimoji="0" lang="en-US" sz="2000" b="1" i="0" u="none" strike="noStrike" kern="0" cap="none" spc="0" normalizeH="0" baseline="0" noProof="0" dirty="0" smtClean="0">
                <a:ln>
                  <a:noFill/>
                </a:ln>
                <a:solidFill>
                  <a:srgbClr val="DDDDDD"/>
                </a:solidFill>
                <a:effectLst/>
                <a:uLnTx/>
                <a:uFillTx/>
                <a:latin typeface="+mn-lt"/>
                <a:cs typeface="+mn-cs"/>
              </a:rPr>
              <a:t> Retains the permissions</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2000" b="0" i="0" u="none" strike="noStrike" kern="0" cap="none" spc="0" normalizeH="0" baseline="0" noProof="0" dirty="0" smtClean="0">
                <a:ln>
                  <a:noFill/>
                </a:ln>
                <a:solidFill>
                  <a:srgbClr val="DDDDDD"/>
                </a:solidFill>
                <a:effectLst/>
                <a:uLnTx/>
                <a:uFillTx/>
                <a:latin typeface="+mn-lt"/>
                <a:cs typeface="+mn-cs"/>
              </a:rPr>
              <a:t>Invalidates all plans</a:t>
            </a:r>
          </a:p>
          <a:p>
            <a:pPr marL="431800" marR="0" lvl="0" indent="-431800" algn="l" defTabSz="896938" rtl="0" eaLnBrk="1" fontAlgn="base" latinLnBrk="0" hangingPunct="1">
              <a:lnSpc>
                <a:spcPct val="100000"/>
              </a:lnSpc>
              <a:spcBef>
                <a:spcPct val="20000"/>
              </a:spcBef>
              <a:spcAft>
                <a:spcPct val="0"/>
              </a:spcAft>
              <a:buClr>
                <a:srgbClr val="FF6600"/>
              </a:buClr>
              <a:buSzTx/>
              <a:buFont typeface="Wingdings" pitchFamily="2" charset="2"/>
              <a:buNone/>
              <a:tabLst>
                <a:tab pos="1387475" algn="l"/>
                <a:tab pos="1706563" algn="l"/>
                <a:tab pos="2079625" algn="l"/>
              </a:tabLst>
              <a:defRPr/>
            </a:pPr>
            <a:r>
              <a:rPr kumimoji="0" lang="en-US" sz="2400" b="0" i="0" u="none" strike="noStrike" kern="0" cap="none" spc="0" normalizeH="0" baseline="0" noProof="0" dirty="0" smtClean="0">
                <a:ln>
                  <a:noFill/>
                </a:ln>
                <a:solidFill>
                  <a:srgbClr val="DDDDDD"/>
                </a:solidFill>
                <a:effectLst/>
                <a:uLnTx/>
                <a:uFillTx/>
                <a:latin typeface="+mn-lt"/>
                <a:ea typeface="+mn-ea"/>
                <a:cs typeface="+mn-cs"/>
              </a:rPr>
              <a:t>To retain the dependency chain you must also ALTER all procedures that depend on the procedure being altered. </a:t>
            </a:r>
            <a:endParaRPr kumimoji="0" lang="en-US" sz="2400" b="0" i="0" u="none" strike="noStrike" kern="0" cap="none" spc="0" normalizeH="0" baseline="0" noProof="0" dirty="0">
              <a:ln>
                <a:noFill/>
              </a:ln>
              <a:solidFill>
                <a:srgbClr val="DDDDDD"/>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5" name="Rectangle 2"/>
          <p:cNvSpPr txBox="1">
            <a:spLocks noChangeArrowheads="1"/>
          </p:cNvSpPr>
          <p:nvPr/>
        </p:nvSpPr>
        <p:spPr bwMode="auto">
          <a:xfrm>
            <a:off x="1524000" y="533400"/>
            <a:ext cx="6781800" cy="750888"/>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algn="l" defTabSz="896938"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FF6600"/>
                </a:solidFill>
                <a:effectLst/>
                <a:uLnTx/>
                <a:uFillTx/>
                <a:latin typeface="+mj-lt"/>
                <a:ea typeface="+mj-ea"/>
                <a:cs typeface="+mj-cs"/>
              </a:rPr>
              <a:t>Temp Table Usage</a:t>
            </a:r>
            <a:endParaRPr kumimoji="0" lang="en-US" sz="2800" b="0" i="0" u="none" strike="noStrike" kern="0" cap="none" spc="0" normalizeH="0" baseline="0" noProof="0" dirty="0">
              <a:ln>
                <a:noFill/>
              </a:ln>
              <a:solidFill>
                <a:srgbClr val="FF6600"/>
              </a:solidFill>
              <a:effectLst/>
              <a:uLnTx/>
              <a:uFillTx/>
              <a:latin typeface="+mj-lt"/>
              <a:ea typeface="+mj-ea"/>
              <a:cs typeface="+mj-cs"/>
            </a:endParaRPr>
          </a:p>
        </p:txBody>
      </p:sp>
      <p:sp>
        <p:nvSpPr>
          <p:cNvPr id="6" name="Rectangle 3"/>
          <p:cNvSpPr txBox="1">
            <a:spLocks noChangeArrowheads="1"/>
          </p:cNvSpPr>
          <p:nvPr/>
        </p:nvSpPr>
        <p:spPr bwMode="auto">
          <a:xfrm>
            <a:off x="1536700" y="1638300"/>
            <a:ext cx="7226300" cy="32385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bodyPr>
          <a:lstStyle/>
          <a:p>
            <a:pPr marL="431800" indent="-431800" defTabSz="896938">
              <a:buClr>
                <a:srgbClr val="FF6600"/>
              </a:buClr>
              <a:tabLst>
                <a:tab pos="1387475" algn="l"/>
                <a:tab pos="1706563" algn="l"/>
                <a:tab pos="2079625" algn="l"/>
              </a:tabLst>
            </a:pPr>
            <a:r>
              <a:rPr kumimoji="0" lang="en-US" b="0" i="0" u="none" strike="noStrike" kern="0" cap="none" spc="0" normalizeH="0" baseline="0" noProof="0" dirty="0" smtClean="0">
                <a:ln>
                  <a:noFill/>
                </a:ln>
                <a:solidFill>
                  <a:srgbClr val="DDDDDD"/>
                </a:solidFill>
                <a:effectLst/>
                <a:uLnTx/>
                <a:uFillTx/>
                <a:latin typeface="+mn-lt"/>
                <a:ea typeface="+mn-ea"/>
                <a:cs typeface="+mn-cs"/>
              </a:rPr>
              <a:t>Temp Table can create excessive recompilations for procedures. Consider creating permanent tables (with indexes) and manipulating data there. </a:t>
            </a:r>
          </a:p>
          <a:p>
            <a:pPr marL="431800" indent="-431800" defTabSz="896938">
              <a:buClr>
                <a:srgbClr val="FF6600"/>
              </a:buClr>
              <a:tabLst>
                <a:tab pos="1387475" algn="l"/>
                <a:tab pos="1706563" algn="l"/>
                <a:tab pos="2079625" algn="l"/>
              </a:tabLst>
            </a:pPr>
            <a:r>
              <a:rPr kumimoji="0" lang="en-US" b="0" i="0" u="none" strike="noStrike" kern="0" cap="none" spc="0" normalizeH="0" baseline="0" noProof="0" dirty="0" smtClean="0">
                <a:ln>
                  <a:noFill/>
                </a:ln>
                <a:solidFill>
                  <a:srgbClr val="DDDDDD"/>
                </a:solidFill>
                <a:effectLst/>
                <a:uLnTx/>
                <a:uFillTx/>
                <a:latin typeface="+mn-lt"/>
                <a:ea typeface="+mn-ea"/>
                <a:cs typeface="+mn-cs"/>
              </a:rPr>
              <a:t>Consider dropping and re-creating or rebuilding indexes as </a:t>
            </a:r>
            <a:br>
              <a:rPr kumimoji="0" lang="en-US" b="0" i="0" u="none" strike="noStrike" kern="0" cap="none" spc="0" normalizeH="0" baseline="0" noProof="0" dirty="0" smtClean="0">
                <a:ln>
                  <a:noFill/>
                </a:ln>
                <a:solidFill>
                  <a:srgbClr val="DDDDDD"/>
                </a:solidFill>
                <a:effectLst/>
                <a:uLnTx/>
                <a:uFillTx/>
                <a:latin typeface="+mn-lt"/>
                <a:ea typeface="+mn-ea"/>
                <a:cs typeface="+mn-cs"/>
              </a:rPr>
            </a:br>
            <a:r>
              <a:rPr kumimoji="0" lang="en-US" b="0" i="0" u="none" strike="noStrike" kern="0" cap="none" spc="0" normalizeH="0" baseline="0" noProof="0" dirty="0" smtClean="0">
                <a:ln>
                  <a:noFill/>
                </a:ln>
                <a:solidFill>
                  <a:srgbClr val="DDDDDD"/>
                </a:solidFill>
                <a:effectLst/>
                <a:uLnTx/>
                <a:uFillTx/>
                <a:latin typeface="+mn-lt"/>
                <a:ea typeface="+mn-ea"/>
                <a:cs typeface="+mn-cs"/>
              </a:rPr>
              <a:t>part of the procedure instead!</a:t>
            </a:r>
          </a:p>
          <a:p>
            <a:pPr marL="431800" indent="-431800" defTabSz="896938">
              <a:buClr>
                <a:srgbClr val="FF6600"/>
              </a:buClr>
              <a:tabLst>
                <a:tab pos="1387475" algn="l"/>
                <a:tab pos="1706563" algn="l"/>
                <a:tab pos="2079625" algn="l"/>
              </a:tabLst>
            </a:pPr>
            <a:r>
              <a:rPr kumimoji="0" lang="en-US" b="0" i="0" u="none" strike="noStrike" kern="0" cap="none" spc="0" normalizeH="0" baseline="0" noProof="0" dirty="0" smtClean="0">
                <a:ln>
                  <a:noFill/>
                </a:ln>
                <a:solidFill>
                  <a:srgbClr val="DDDDDD"/>
                </a:solidFill>
                <a:effectLst/>
                <a:uLnTx/>
                <a:uFillTx/>
                <a:latin typeface="+mn-lt"/>
                <a:ea typeface="+mn-ea"/>
                <a:cs typeface="+mn-cs"/>
              </a:rPr>
              <a:t>Try not to create tables conditionally (IF create… ELSE create…)</a:t>
            </a:r>
          </a:p>
          <a:p>
            <a:pPr marL="431800" indent="-431800" defTabSz="896938">
              <a:buClr>
                <a:srgbClr val="FF6600"/>
              </a:buClr>
              <a:tabLst>
                <a:tab pos="1387475" algn="l"/>
                <a:tab pos="1706563" algn="l"/>
                <a:tab pos="2079625" algn="l"/>
              </a:tabLst>
            </a:pPr>
            <a:r>
              <a:rPr kumimoji="0" lang="en-US" b="0" i="0" u="none" strike="noStrike" kern="0" cap="none" spc="0" normalizeH="0" baseline="0" noProof="0" dirty="0" smtClean="0">
                <a:ln>
                  <a:noFill/>
                </a:ln>
                <a:solidFill>
                  <a:srgbClr val="DDDDDD"/>
                </a:solidFill>
                <a:effectLst/>
                <a:uLnTx/>
                <a:uFillTx/>
                <a:latin typeface="+mn-lt"/>
                <a:ea typeface="+mn-ea"/>
                <a:cs typeface="+mn-cs"/>
              </a:rPr>
              <a:t>Use Profiler to see if there are significant recompiles</a:t>
            </a:r>
          </a:p>
          <a:p>
            <a:pPr marL="431800" indent="-431800" defTabSz="896938">
              <a:buClr>
                <a:srgbClr val="FF6600"/>
              </a:buClr>
              <a:tabLst>
                <a:tab pos="1387475" algn="l"/>
                <a:tab pos="1706563" algn="l"/>
                <a:tab pos="2079625" algn="l"/>
              </a:tabLst>
            </a:pPr>
            <a:r>
              <a:rPr kumimoji="0" lang="en-US" b="0" i="0" u="none" strike="noStrike" kern="0" cap="none" spc="0" normalizeH="0" baseline="0" noProof="0" dirty="0" smtClean="0">
                <a:ln>
                  <a:noFill/>
                </a:ln>
                <a:solidFill>
                  <a:srgbClr val="DDDDDD"/>
                </a:solidFill>
                <a:effectLst/>
                <a:uLnTx/>
                <a:uFillTx/>
                <a:latin typeface="+mn-lt"/>
                <a:ea typeface="+mn-ea"/>
                <a:cs typeface="+mn-cs"/>
              </a:rPr>
              <a:t>Use KEEP PLAN on SELECT statements if data changes </a:t>
            </a:r>
            <a:br>
              <a:rPr kumimoji="0" lang="en-US" b="0" i="0" u="none" strike="noStrike" kern="0" cap="none" spc="0" normalizeH="0" baseline="0" noProof="0" dirty="0" smtClean="0">
                <a:ln>
                  <a:noFill/>
                </a:ln>
                <a:solidFill>
                  <a:srgbClr val="DDDDDD"/>
                </a:solidFill>
                <a:effectLst/>
                <a:uLnTx/>
                <a:uFillTx/>
                <a:latin typeface="+mn-lt"/>
                <a:ea typeface="+mn-ea"/>
                <a:cs typeface="+mn-cs"/>
              </a:rPr>
            </a:br>
            <a:r>
              <a:rPr kumimoji="0" lang="en-US" b="0" i="0" u="none" strike="noStrike" kern="0" cap="none" spc="0" normalizeH="0" baseline="0" noProof="0" dirty="0" smtClean="0">
                <a:ln>
                  <a:noFill/>
                </a:ln>
                <a:solidFill>
                  <a:srgbClr val="DDDDDD"/>
                </a:solidFill>
                <a:effectLst/>
                <a:uLnTx/>
                <a:uFillTx/>
                <a:latin typeface="+mn-lt"/>
                <a:ea typeface="+mn-ea"/>
                <a:cs typeface="+mn-cs"/>
              </a:rPr>
              <a:t>more than 6 times but the plan should not change</a:t>
            </a:r>
            <a:endParaRPr kumimoji="0" lang="en-US" b="0" i="0" u="none" strike="noStrike" kern="0" cap="none" spc="0" normalizeH="0" baseline="0" noProof="0" dirty="0">
              <a:ln>
                <a:noFill/>
              </a:ln>
              <a:solidFill>
                <a:srgbClr val="DDDDDD"/>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7" name="Rectangle 2"/>
          <p:cNvSpPr txBox="1">
            <a:spLocks noChangeArrowheads="1"/>
          </p:cNvSpPr>
          <p:nvPr/>
        </p:nvSpPr>
        <p:spPr bwMode="auto">
          <a:xfrm>
            <a:off x="1600200" y="485775"/>
            <a:ext cx="7086600" cy="750888"/>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algn="l" defTabSz="896938"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rgbClr val="FF6600"/>
                </a:solidFill>
                <a:effectLst/>
                <a:uLnTx/>
                <a:uFillTx/>
                <a:latin typeface="+mj-lt"/>
                <a:ea typeface="+mj-ea"/>
                <a:cs typeface="+mj-cs"/>
              </a:rPr>
              <a:t>Table Variable Usage</a:t>
            </a:r>
            <a:endParaRPr kumimoji="0" lang="en-US" sz="2400" b="0" i="0" u="none" strike="noStrike" kern="0" cap="none" spc="0" normalizeH="0" baseline="0" noProof="0" dirty="0">
              <a:ln>
                <a:noFill/>
              </a:ln>
              <a:solidFill>
                <a:srgbClr val="FF6600"/>
              </a:solidFill>
              <a:effectLst/>
              <a:uLnTx/>
              <a:uFillTx/>
              <a:latin typeface="+mj-lt"/>
              <a:ea typeface="+mj-ea"/>
              <a:cs typeface="+mj-cs"/>
            </a:endParaRPr>
          </a:p>
        </p:txBody>
      </p:sp>
      <p:sp>
        <p:nvSpPr>
          <p:cNvPr id="8" name="Rectangle 3"/>
          <p:cNvSpPr txBox="1">
            <a:spLocks noChangeArrowheads="1"/>
          </p:cNvSpPr>
          <p:nvPr/>
        </p:nvSpPr>
        <p:spPr bwMode="auto">
          <a:xfrm>
            <a:off x="1600200" y="1371600"/>
            <a:ext cx="6400800" cy="4800600"/>
          </a:xfrm>
          <a:prstGeom prst="rect">
            <a:avLst/>
          </a:prstGeom>
          <a:noFill/>
          <a:ln w="9525">
            <a:noFill/>
            <a:miter lim="800000"/>
            <a:headEnd/>
            <a:tailEnd/>
          </a:ln>
          <a:effectLst/>
        </p:spPr>
        <p:txBody>
          <a:bodyPr vert="horz" wrap="square" lIns="360000" tIns="45720" rIns="91440" bIns="45720" numCol="1" anchor="t" anchorCtr="0" compatLnSpc="1">
            <a:prstTxWarp prst="textNoShape">
              <a:avLst/>
            </a:prstTxWarp>
          </a:bodyPr>
          <a:lstStyle/>
          <a:p>
            <a:pPr marL="431800" marR="0" lvl="0" indent="-431800" algn="l" defTabSz="896938" rtl="0" eaLnBrk="1" fontAlgn="base" latinLnBrk="0" hangingPunct="1">
              <a:lnSpc>
                <a:spcPct val="100000"/>
              </a:lnSpc>
              <a:spcBef>
                <a:spcPct val="20000"/>
              </a:spcBef>
              <a:spcAft>
                <a:spcPct val="0"/>
              </a:spcAft>
              <a:buClr>
                <a:srgbClr val="FF6600"/>
              </a:buClr>
              <a:buSzTx/>
              <a:buFont typeface="Wingdings" pitchFamily="2" charset="2"/>
              <a:buNone/>
              <a:tabLst>
                <a:tab pos="1387475" algn="l"/>
                <a:tab pos="1706563" algn="l"/>
                <a:tab pos="2079625" algn="l"/>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Scope is limited to the local procedure\transaction</a:t>
            </a:r>
          </a:p>
          <a:p>
            <a:pPr marL="431800" marR="0" lvl="0" indent="-431800" algn="l" defTabSz="896938" rtl="0" eaLnBrk="1" fontAlgn="base" latinLnBrk="0" hangingPunct="1">
              <a:lnSpc>
                <a:spcPct val="100000"/>
              </a:lnSpc>
              <a:spcBef>
                <a:spcPct val="20000"/>
              </a:spcBef>
              <a:spcAft>
                <a:spcPct val="0"/>
              </a:spcAft>
              <a:buClr>
                <a:srgbClr val="FF6600"/>
              </a:buClr>
              <a:buSzTx/>
              <a:buFont typeface="Wingdings" pitchFamily="2" charset="2"/>
              <a:buNone/>
              <a:tabLst>
                <a:tab pos="1387475" algn="l"/>
                <a:tab pos="1706563" algn="l"/>
                <a:tab pos="2079625" algn="l"/>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Does not cause excessive recompiles due to local </a:t>
            </a:r>
            <a:br>
              <a:rPr kumimoji="0" lang="en-US" b="0" i="0" u="none" strike="noStrike" kern="0" cap="none" spc="0" normalizeH="0" baseline="0" noProof="0" dirty="0" smtClean="0">
                <a:ln>
                  <a:noFill/>
                </a:ln>
                <a:solidFill>
                  <a:srgbClr val="DDDDDD"/>
                </a:solidFill>
                <a:effectLst/>
                <a:uLnTx/>
                <a:uFillTx/>
                <a:latin typeface="+mn-lt"/>
                <a:ea typeface="+mn-ea"/>
                <a:cs typeface="+mn-cs"/>
              </a:rPr>
            </a:br>
            <a:r>
              <a:rPr kumimoji="0" lang="en-US" b="0" i="0" u="none" strike="noStrike" kern="0" cap="none" spc="0" normalizeH="0" baseline="0" noProof="0" dirty="0" smtClean="0">
                <a:ln>
                  <a:noFill/>
                </a:ln>
                <a:solidFill>
                  <a:srgbClr val="DDDDDD"/>
                </a:solidFill>
                <a:effectLst/>
                <a:uLnTx/>
                <a:uFillTx/>
                <a:latin typeface="+mn-lt"/>
                <a:ea typeface="+mn-ea"/>
                <a:cs typeface="+mn-cs"/>
              </a:rPr>
              <a:t>only access</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1600" b="0" i="0" u="none" strike="noStrike" kern="0" cap="none" spc="0" normalizeH="0" baseline="0" noProof="0" dirty="0" smtClean="0">
                <a:ln>
                  <a:noFill/>
                </a:ln>
                <a:solidFill>
                  <a:srgbClr val="DDDDDD"/>
                </a:solidFill>
                <a:effectLst/>
                <a:uLnTx/>
                <a:uFillTx/>
                <a:latin typeface="+mn-lt"/>
                <a:cs typeface="+mn-cs"/>
              </a:rPr>
              <a:t>No re-resolution on CREATE/ALTER</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1600" b="0" i="0" u="none" strike="noStrike" kern="0" cap="none" spc="0" normalizeH="0" baseline="0" noProof="0" dirty="0" smtClean="0">
                <a:ln>
                  <a:noFill/>
                </a:ln>
                <a:solidFill>
                  <a:srgbClr val="DDDDDD"/>
                </a:solidFill>
                <a:effectLst/>
                <a:uLnTx/>
                <a:uFillTx/>
                <a:latin typeface="+mn-lt"/>
                <a:cs typeface="+mn-cs"/>
              </a:rPr>
              <a:t>Temp Tables need re-resolution for nested procedures</a:t>
            </a:r>
          </a:p>
          <a:p>
            <a:pPr marL="431800" marR="0" lvl="0" indent="-431800" algn="l" defTabSz="896938" rtl="0" eaLnBrk="1" fontAlgn="base" latinLnBrk="0" hangingPunct="1">
              <a:lnSpc>
                <a:spcPct val="100000"/>
              </a:lnSpc>
              <a:spcBef>
                <a:spcPct val="20000"/>
              </a:spcBef>
              <a:spcAft>
                <a:spcPct val="0"/>
              </a:spcAft>
              <a:buClr>
                <a:srgbClr val="FF6600"/>
              </a:buClr>
              <a:buSzTx/>
              <a:buFont typeface="Wingdings" pitchFamily="2" charset="2"/>
              <a:buNone/>
              <a:tabLst>
                <a:tab pos="1387475" algn="l"/>
                <a:tab pos="1706563" algn="l"/>
                <a:tab pos="2079625" algn="l"/>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Only Key Indexes can be created</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1600" b="0" i="0" u="none" strike="noStrike" kern="0" cap="none" spc="0" normalizeH="0" baseline="0" noProof="0" dirty="0" smtClean="0">
                <a:ln>
                  <a:noFill/>
                </a:ln>
                <a:solidFill>
                  <a:srgbClr val="DDDDDD"/>
                </a:solidFill>
                <a:effectLst/>
                <a:uLnTx/>
                <a:uFillTx/>
                <a:latin typeface="+mn-lt"/>
                <a:cs typeface="+mn-cs"/>
              </a:rPr>
              <a:t>Definition of Table allows PRIMARY KEY/UNIQUE constraint indexes</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1600" b="0" i="0" u="none" strike="noStrike" kern="0" cap="none" spc="0" normalizeH="0" baseline="0" noProof="0" dirty="0" smtClean="0">
                <a:ln>
                  <a:noFill/>
                </a:ln>
                <a:solidFill>
                  <a:srgbClr val="DDDDDD"/>
                </a:solidFill>
                <a:effectLst/>
                <a:uLnTx/>
                <a:uFillTx/>
                <a:latin typeface="+mn-lt"/>
                <a:cs typeface="+mn-cs"/>
              </a:rPr>
              <a:t>Use TEMP TABLES if large volumes of data will be manipulated – create the right indexes for access</a:t>
            </a:r>
          </a:p>
          <a:p>
            <a:pPr marL="431800" marR="0" lvl="0" indent="-431800" algn="l" defTabSz="896938" rtl="0" eaLnBrk="1" fontAlgn="base" latinLnBrk="0" hangingPunct="1">
              <a:lnSpc>
                <a:spcPct val="100000"/>
              </a:lnSpc>
              <a:spcBef>
                <a:spcPct val="20000"/>
              </a:spcBef>
              <a:spcAft>
                <a:spcPct val="0"/>
              </a:spcAft>
              <a:buClr>
                <a:srgbClr val="FF6600"/>
              </a:buClr>
              <a:buSzTx/>
              <a:buFont typeface="Wingdings" pitchFamily="2" charset="2"/>
              <a:buNone/>
              <a:tabLst>
                <a:tab pos="1387475" algn="l"/>
                <a:tab pos="1706563" algn="l"/>
                <a:tab pos="2079625" algn="l"/>
              </a:tabLst>
              <a:defRPr/>
            </a:pPr>
            <a:r>
              <a:rPr kumimoji="0" lang="en-US" b="0" i="0" u="none" strike="noStrike" kern="0" cap="none" spc="0" normalizeH="0" baseline="0" noProof="0" dirty="0" smtClean="0">
                <a:ln>
                  <a:noFill/>
                </a:ln>
                <a:solidFill>
                  <a:srgbClr val="DDDDDD"/>
                </a:solidFill>
                <a:effectLst/>
                <a:uLnTx/>
                <a:uFillTx/>
                <a:latin typeface="+mn-lt"/>
                <a:ea typeface="+mn-ea"/>
                <a:cs typeface="+mn-cs"/>
              </a:rPr>
              <a:t>Population</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1600" b="0" i="0" u="none" strike="noStrike" kern="0" cap="none" spc="0" normalizeH="0" baseline="0" noProof="0" dirty="0" smtClean="0">
                <a:ln>
                  <a:noFill/>
                </a:ln>
                <a:solidFill>
                  <a:srgbClr val="DDDDDD"/>
                </a:solidFill>
                <a:effectLst/>
                <a:uLnTx/>
                <a:uFillTx/>
                <a:latin typeface="+mn-lt"/>
                <a:cs typeface="+mn-cs"/>
              </a:rPr>
              <a:t>Does not support INSERT EXEC</a:t>
            </a:r>
          </a:p>
          <a:p>
            <a:pPr marL="763588" marR="0" lvl="1" indent="-225425" algn="l" defTabSz="896938" rtl="0" eaLnBrk="1" fontAlgn="base" latinLnBrk="0" hangingPunct="1">
              <a:lnSpc>
                <a:spcPct val="100000"/>
              </a:lnSpc>
              <a:spcBef>
                <a:spcPct val="20000"/>
              </a:spcBef>
              <a:spcAft>
                <a:spcPct val="0"/>
              </a:spcAft>
              <a:buClr>
                <a:srgbClr val="777777"/>
              </a:buClr>
              <a:buSzTx/>
              <a:buFont typeface="Wingdings" pitchFamily="2" charset="2"/>
              <a:buChar char="§"/>
              <a:tabLst>
                <a:tab pos="1387475" algn="l"/>
                <a:tab pos="1706563" algn="l"/>
                <a:tab pos="2079625" algn="l"/>
              </a:tabLst>
              <a:defRPr/>
            </a:pPr>
            <a:r>
              <a:rPr kumimoji="0" lang="en-US" sz="1600" b="0" i="0" u="none" strike="noStrike" kern="0" cap="none" spc="0" normalizeH="0" baseline="0" noProof="0" dirty="0" smtClean="0">
                <a:ln>
                  <a:noFill/>
                </a:ln>
                <a:solidFill>
                  <a:srgbClr val="DDDDDD"/>
                </a:solidFill>
                <a:effectLst/>
                <a:uLnTx/>
                <a:uFillTx/>
                <a:latin typeface="+mn-lt"/>
                <a:cs typeface="+mn-cs"/>
              </a:rPr>
              <a:t>Does not support SELECT INTO</a:t>
            </a:r>
            <a:endParaRPr kumimoji="0" lang="en-US" sz="1600" b="0" i="0" u="none" strike="noStrike" kern="0" cap="none" spc="0" normalizeH="0" baseline="0" noProof="0" dirty="0">
              <a:ln>
                <a:noFill/>
              </a:ln>
              <a:solidFill>
                <a:srgbClr val="DDDDDD"/>
              </a:solidFill>
              <a:effectLst/>
              <a:uLnTx/>
              <a:uFillTx/>
              <a:latin typeface="+mn-lt"/>
              <a:cs typeface="+mn-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5" name="Rectangle 3"/>
          <p:cNvSpPr txBox="1">
            <a:spLocks noChangeArrowheads="1"/>
          </p:cNvSpPr>
          <p:nvPr/>
        </p:nvSpPr>
        <p:spPr>
          <a:xfrm>
            <a:off x="1893887" y="228600"/>
            <a:ext cx="7097713" cy="77787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4600" b="0" i="1" u="none" strike="noStrike" kern="0" cap="none" spc="0" normalizeH="0" baseline="0" noProof="0" dirty="0" smtClean="0">
                <a:ln>
                  <a:noFill/>
                </a:ln>
                <a:effectLst/>
                <a:uLnTx/>
                <a:uFillTx/>
                <a:latin typeface="+mj-lt"/>
                <a:ea typeface="+mj-ea"/>
                <a:cs typeface="+mj-cs"/>
              </a:rPr>
              <a:t>Community Resources</a:t>
            </a:r>
            <a:endParaRPr kumimoji="0" lang="en-US" sz="4600" b="0" i="1" u="none" strike="noStrike" kern="0" cap="none" spc="0" normalizeH="0" baseline="0" noProof="0" dirty="0">
              <a:ln>
                <a:noFill/>
              </a:ln>
              <a:effectLst/>
              <a:uLnTx/>
              <a:uFillTx/>
              <a:latin typeface="+mj-lt"/>
              <a:ea typeface="+mj-ea"/>
              <a:cs typeface="+mj-cs"/>
            </a:endParaRPr>
          </a:p>
        </p:txBody>
      </p:sp>
      <p:sp>
        <p:nvSpPr>
          <p:cNvPr id="6" name="Rectangle 4"/>
          <p:cNvSpPr txBox="1">
            <a:spLocks noChangeArrowheads="1"/>
          </p:cNvSpPr>
          <p:nvPr/>
        </p:nvSpPr>
        <p:spPr>
          <a:xfrm>
            <a:off x="1752600" y="1676400"/>
            <a:ext cx="6629400" cy="4367213"/>
          </a:xfrm>
          <a:prstGeom prst="rect">
            <a:avLst/>
          </a:prstGeom>
        </p:spPr>
        <p:txBody>
          <a:bodyPr/>
          <a:lstStyle/>
          <a:p>
            <a:pPr marL="1168400" lvl="1" algn="just">
              <a:lnSpc>
                <a:spcPct val="80000"/>
              </a:lnSpc>
            </a:pPr>
            <a:endParaRPr kumimoji="0" lang="en-GB" sz="2000" b="0" i="0" u="none" strike="noStrike" kern="0" cap="none" spc="0" normalizeH="0" baseline="0" noProof="0" dirty="0" smtClean="0">
              <a:ln>
                <a:noFill/>
              </a:ln>
              <a:effectLst/>
              <a:uLnTx/>
              <a:uFillTx/>
              <a:latin typeface="+mn-lt"/>
              <a:cs typeface="+mn-cs"/>
              <a:hlinkClick r:id="rId2"/>
            </a:endParaRPr>
          </a:p>
          <a:p>
            <a:pPr marL="1168400" lvl="1" algn="just">
              <a:lnSpc>
                <a:spcPct val="80000"/>
              </a:lnSpc>
            </a:pPr>
            <a:r>
              <a:rPr lang="en-US" sz="2000" kern="0" dirty="0" smtClean="0">
                <a:latin typeface="+mn-lt"/>
                <a:cs typeface="+mn-cs"/>
              </a:rPr>
              <a:t>John </a:t>
            </a:r>
            <a:r>
              <a:rPr lang="en-US" sz="2000" kern="0" dirty="0" err="1" smtClean="0">
                <a:latin typeface="+mn-lt"/>
                <a:cs typeface="+mn-cs"/>
              </a:rPr>
              <a:t>Theron</a:t>
            </a:r>
            <a:r>
              <a:rPr lang="en-US" sz="2000" kern="0" dirty="0" smtClean="0">
                <a:latin typeface="+mn-lt"/>
                <a:cs typeface="+mn-cs"/>
              </a:rPr>
              <a:t> - Quest Software</a:t>
            </a:r>
          </a:p>
          <a:p>
            <a:pPr marL="1168400" lvl="1" algn="just">
              <a:lnSpc>
                <a:spcPct val="80000"/>
              </a:lnSpc>
            </a:pPr>
            <a:r>
              <a:rPr lang="en-US" sz="2000" kern="0" dirty="0" smtClean="0">
                <a:latin typeface="+mn-lt"/>
                <a:cs typeface="+mn-cs"/>
              </a:rPr>
              <a:t>Patrick O'Keeffe - Quest Software</a:t>
            </a:r>
          </a:p>
          <a:p>
            <a:pPr marL="1168400" lvl="1" algn="just">
              <a:lnSpc>
                <a:spcPct val="80000"/>
              </a:lnSpc>
            </a:pPr>
            <a:r>
              <a:rPr lang="en-US" sz="2000" kern="0" dirty="0" smtClean="0">
                <a:latin typeface="+mn-lt"/>
                <a:cs typeface="+mn-cs"/>
              </a:rPr>
              <a:t>Arup </a:t>
            </a:r>
            <a:r>
              <a:rPr lang="en-US" sz="2000" kern="0" dirty="0" err="1" smtClean="0">
                <a:latin typeface="+mn-lt"/>
                <a:cs typeface="+mn-cs"/>
              </a:rPr>
              <a:t>Chakraborty</a:t>
            </a:r>
            <a:r>
              <a:rPr lang="en-US" sz="2000" kern="0" dirty="0" smtClean="0">
                <a:latin typeface="+mn-lt"/>
                <a:cs typeface="+mn-cs"/>
              </a:rPr>
              <a:t> - SQLServerCentral.com </a:t>
            </a:r>
          </a:p>
          <a:p>
            <a:pPr marL="1168400" lvl="1" algn="just">
              <a:lnSpc>
                <a:spcPct val="80000"/>
              </a:lnSpc>
            </a:pPr>
            <a:r>
              <a:rPr lang="en-US" sz="2000" kern="0" dirty="0" smtClean="0">
                <a:latin typeface="+mn-lt"/>
                <a:cs typeface="+mn-cs"/>
              </a:rPr>
              <a:t>Victor </a:t>
            </a:r>
            <a:r>
              <a:rPr lang="en-US" sz="2000" kern="0" dirty="0" err="1" smtClean="0">
                <a:latin typeface="+mn-lt"/>
                <a:cs typeface="+mn-cs"/>
              </a:rPr>
              <a:t>Isakov</a:t>
            </a:r>
            <a:endParaRPr lang="en-US" sz="2000" kern="0" dirty="0" smtClean="0">
              <a:latin typeface="+mn-lt"/>
              <a:cs typeface="+mn-cs"/>
            </a:endParaRPr>
          </a:p>
          <a:p>
            <a:pPr marL="1168400" lvl="1" algn="just">
              <a:lnSpc>
                <a:spcPct val="80000"/>
              </a:lnSpc>
            </a:pPr>
            <a:r>
              <a:rPr lang="en-US" sz="2000" kern="0" dirty="0" smtClean="0">
                <a:latin typeface="+mn-lt"/>
                <a:cs typeface="+mn-cs"/>
              </a:rPr>
              <a:t>Kimberly L. </a:t>
            </a:r>
            <a:r>
              <a:rPr lang="en-US" sz="2000" kern="0" dirty="0" err="1" smtClean="0">
                <a:latin typeface="+mn-lt"/>
                <a:cs typeface="+mn-cs"/>
              </a:rPr>
              <a:t>Tripp,Solid</a:t>
            </a:r>
            <a:r>
              <a:rPr lang="en-US" sz="2000" kern="0" dirty="0" smtClean="0">
                <a:latin typeface="+mn-lt"/>
                <a:cs typeface="+mn-cs"/>
              </a:rPr>
              <a:t> Quality Learning – SolidQualityLearning.com /</a:t>
            </a:r>
            <a:r>
              <a:rPr lang="en-US" sz="2000" kern="0" dirty="0" err="1" smtClean="0">
                <a:latin typeface="+mn-lt"/>
                <a:cs typeface="+mn-cs"/>
              </a:rPr>
              <a:t>SYSolutions</a:t>
            </a:r>
            <a:r>
              <a:rPr lang="en-US" sz="2000" kern="0" dirty="0" smtClean="0">
                <a:latin typeface="+mn-lt"/>
                <a:cs typeface="+mn-cs"/>
              </a:rPr>
              <a:t>, Inc. – SQLSkills.com</a:t>
            </a:r>
            <a:endParaRPr kumimoji="0" lang="en-US" sz="2000" b="0" i="0" u="none" strike="noStrike" kern="0" cap="none" spc="0" normalizeH="0" baseline="0" noProof="0" dirty="0">
              <a:ln>
                <a:noFill/>
              </a:ln>
              <a:effectLst/>
              <a:uLnTx/>
              <a:uFillTx/>
              <a:latin typeface="+mn-lt"/>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52400" y="274638"/>
            <a:ext cx="8229600" cy="1143000"/>
          </a:xfrm>
          <a:prstGeom prst="rect">
            <a:avLst/>
          </a:prstGeom>
          <a:noFill/>
          <a:ln w="9525">
            <a:noFill/>
            <a:miter lim="800000"/>
            <a:headEnd/>
            <a:tailEnd/>
          </a:ln>
          <a:effectLst/>
        </p:spPr>
        <p:txBody>
          <a:bodyPr vert="horz" wrap="square" lIns="36000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400" b="0" i="0" u="none" strike="noStrike" kern="0" cap="none" spc="0" normalizeH="0" baseline="0" noProof="0" dirty="0">
              <a:ln>
                <a:noFill/>
              </a:ln>
              <a:solidFill>
                <a:srgbClr val="FF6600"/>
              </a:solidFill>
              <a:effectLst/>
              <a:uLnTx/>
              <a:uFillTx/>
              <a:latin typeface="+mj-lt"/>
              <a:ea typeface="+mj-ea"/>
              <a:cs typeface="+mj-cs"/>
            </a:endParaRPr>
          </a:p>
        </p:txBody>
      </p:sp>
      <p:sp>
        <p:nvSpPr>
          <p:cNvPr id="3" name="TextBox 2"/>
          <p:cNvSpPr txBox="1"/>
          <p:nvPr/>
        </p:nvSpPr>
        <p:spPr>
          <a:xfrm>
            <a:off x="2983223" y="1821359"/>
            <a:ext cx="3493777" cy="769441"/>
          </a:xfrm>
          <a:prstGeom prst="rect">
            <a:avLst/>
          </a:prstGeom>
          <a:noFill/>
        </p:spPr>
        <p:txBody>
          <a:bodyPr wrap="none" rtlCol="0">
            <a:spAutoFit/>
          </a:bodyPr>
          <a:lstStyle/>
          <a:p>
            <a:r>
              <a:rPr lang="en-US" sz="4400" dirty="0" smtClean="0"/>
              <a:t>Thank You !</a:t>
            </a:r>
          </a:p>
        </p:txBody>
      </p:sp>
      <p:sp>
        <p:nvSpPr>
          <p:cNvPr id="5" name="TextBox 4"/>
          <p:cNvSpPr txBox="1"/>
          <p:nvPr/>
        </p:nvSpPr>
        <p:spPr>
          <a:xfrm>
            <a:off x="3276600" y="3726359"/>
            <a:ext cx="2538452" cy="1012585"/>
          </a:xfrm>
          <a:prstGeom prst="rect">
            <a:avLst/>
          </a:prstGeom>
          <a:noFill/>
        </p:spPr>
        <p:txBody>
          <a:bodyPr wrap="none" rtlCol="0">
            <a:spAutoFit/>
          </a:bodyPr>
          <a:lstStyle/>
          <a:p>
            <a:pPr algn="ctr">
              <a:buNone/>
            </a:pPr>
            <a:r>
              <a:rPr lang="en-US" sz="2000" dirty="0" err="1" smtClean="0"/>
              <a:t>Virendra</a:t>
            </a:r>
            <a:r>
              <a:rPr lang="en-US" sz="2000" dirty="0" smtClean="0"/>
              <a:t> </a:t>
            </a:r>
            <a:r>
              <a:rPr lang="en-US" sz="2000" dirty="0" err="1" smtClean="0"/>
              <a:t>Yaduvanshi</a:t>
            </a:r>
            <a:endParaRPr lang="en-US" sz="2000" dirty="0" smtClean="0"/>
          </a:p>
          <a:p>
            <a:pPr algn="ctr">
              <a:buNone/>
            </a:pPr>
            <a:r>
              <a:rPr lang="en-US" sz="1200" dirty="0" smtClean="0">
                <a:hlinkClick r:id="rId2"/>
              </a:rPr>
              <a:t>http://wikidba.wordpress.com</a:t>
            </a:r>
            <a:r>
              <a:rPr lang="en-US" sz="1200" dirty="0" smtClean="0">
                <a:hlinkClick r:id="rId2"/>
              </a:rPr>
              <a:t>/</a:t>
            </a:r>
            <a:endParaRPr lang="en-US" sz="1200" dirty="0" smtClean="0"/>
          </a:p>
          <a:p>
            <a:pPr algn="ctr">
              <a:buNone/>
            </a:pPr>
            <a:r>
              <a:rPr lang="en-US" sz="1200" dirty="0" smtClean="0"/>
              <a:t>Email : yaduvanshi.v@gmail.com</a:t>
            </a:r>
            <a:r>
              <a:rPr lang="en-US" sz="1100" dirty="0" smtClean="0"/>
              <a:t/>
            </a:r>
            <a:br>
              <a:rPr lang="en-US" sz="1100" dirty="0" smtClean="0"/>
            </a:br>
            <a:endParaRPr lang="en-US" sz="11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16013</Template>
  <TotalTime>588</TotalTime>
  <Words>2035</Words>
  <Application>Microsoft Office PowerPoint</Application>
  <PresentationFormat>On-screen Show (4:3)</PresentationFormat>
  <Paragraphs>212</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Modèle par défaut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Manager>Virendra Yaduvanshi</Manager>
  <Company>http://wikidba.wordpress.com/</Company>
  <LinksUpToDate>false</LinksUpToDate>
  <SharedDoc>false</SharedDoc>
  <HyperlinkBase>http://wikidba.wordpress.com/</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Stored Procedure</dc:title>
  <dc:subject>SQL Server Stored Procedure</dc:subject>
  <dc:creator>Virendra Yaduvanshi</dc:creator>
  <cp:keywords>Stored Procedure</cp:keywords>
  <dc:description>Stored Procedure optimization tips.</dc:description>
  <cp:lastModifiedBy>Virendra Yaduvanshi</cp:lastModifiedBy>
  <cp:revision>75</cp:revision>
  <dcterms:created xsi:type="dcterms:W3CDTF">2012-10-31T03:11:07Z</dcterms:created>
  <dcterms:modified xsi:type="dcterms:W3CDTF">2012-10-31T19:08:18Z</dcterms:modified>
  <cp:category>SQL Server - Stored Procedure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Virendra Yaduvanshi</vt:lpwstr>
  </property>
  <property fmtid="{D5CDD505-2E9C-101B-9397-08002B2CF9AE}" pid="3" name="Owner">
    <vt:lpwstr>Virendra Yaduvanshi</vt:lpwstr>
  </property>
  <property fmtid="{D5CDD505-2E9C-101B-9397-08002B2CF9AE}" pid="4" name="Project">
    <vt:lpwstr>SQL Server </vt:lpwstr>
  </property>
</Properties>
</file>